
<file path=[Content_Types].xml><?xml version="1.0" encoding="utf-8"?>
<Types xmlns="http://schemas.openxmlformats.org/package/2006/content-types">
  <Default Extension="png" ContentType="image/png"/>
  <Default Extension="jpeg" ContentType="image/jpeg"/>
  <Default Extension="mov" ContentType="video/quicktime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8" r:id="rId1"/>
  </p:sldMasterIdLst>
  <p:notesMasterIdLst>
    <p:notesMasterId r:id="rId29"/>
  </p:notesMasterIdLst>
  <p:sldIdLst>
    <p:sldId id="256" r:id="rId2"/>
    <p:sldId id="265" r:id="rId3"/>
    <p:sldId id="276" r:id="rId4"/>
    <p:sldId id="277" r:id="rId5"/>
    <p:sldId id="278" r:id="rId6"/>
    <p:sldId id="258" r:id="rId7"/>
    <p:sldId id="275" r:id="rId8"/>
    <p:sldId id="284" r:id="rId9"/>
    <p:sldId id="270" r:id="rId10"/>
    <p:sldId id="285" r:id="rId11"/>
    <p:sldId id="268" r:id="rId12"/>
    <p:sldId id="269" r:id="rId13"/>
    <p:sldId id="296" r:id="rId14"/>
    <p:sldId id="295" r:id="rId15"/>
    <p:sldId id="279" r:id="rId16"/>
    <p:sldId id="280" r:id="rId17"/>
    <p:sldId id="281" r:id="rId18"/>
    <p:sldId id="286" r:id="rId19"/>
    <p:sldId id="301" r:id="rId20"/>
    <p:sldId id="304" r:id="rId21"/>
    <p:sldId id="290" r:id="rId22"/>
    <p:sldId id="297" r:id="rId23"/>
    <p:sldId id="298" r:id="rId24"/>
    <p:sldId id="303" r:id="rId25"/>
    <p:sldId id="291" r:id="rId26"/>
    <p:sldId id="299" r:id="rId27"/>
    <p:sldId id="282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Виктор Латюк" initials="ВЛ" lastIdx="12" clrIdx="0">
    <p:extLst>
      <p:ext uri="{19B8F6BF-5375-455C-9EA6-DF929625EA0E}">
        <p15:presenceInfo xmlns:p15="http://schemas.microsoft.com/office/powerpoint/2012/main" userId="691a8a7a3df03d3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737" autoAdjust="0"/>
    <p:restoredTop sz="83912" autoAdjust="0"/>
  </p:normalViewPr>
  <p:slideViewPr>
    <p:cSldViewPr snapToGrid="0">
      <p:cViewPr varScale="1">
        <p:scale>
          <a:sx n="71" d="100"/>
          <a:sy n="71" d="100"/>
        </p:scale>
        <p:origin x="462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1D2B15-AD12-4A49-9318-9F5667A79ADE}" type="datetimeFigureOut">
              <a:rPr lang="ru-RU" smtClean="0"/>
              <a:t>09.07.2018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FC8A8E-8C06-4EFE-AC45-F9BB3FB9007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450807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C8A8E-8C06-4EFE-AC45-F9BB3FB9007B}" type="slidenum">
              <a:rPr lang="ru-RU" smtClean="0"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94140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Шлагбаумы ФАНТОМ обладают </a:t>
            </a:r>
            <a:r>
              <a:rPr lang="ru-RU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работоспособностью в жару и холод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- диапазон рабочих температур составляет от -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40 </a:t>
            </a:r>
            <a:r>
              <a:rPr lang="ru-RU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(для модели «Арктик» от </a:t>
            </a: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-55).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За счет запаса по крутящему моменту мотор-редуктора (может поднимать стрелу без балансировочных пружин), морозостойких</a:t>
            </a:r>
            <a:r>
              <a:rPr lang="ru-RU" sz="1200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смазочных материалов и элементной базы в блоке электроники.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C8A8E-8C06-4EFE-AC45-F9BB3FB9007B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8677178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baseline="0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C8A8E-8C06-4EFE-AC45-F9BB3FB9007B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930990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C8A8E-8C06-4EFE-AC45-F9BB3FB9007B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56805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 комплектации лампа</a:t>
            </a:r>
            <a:r>
              <a:rPr lang="ru-RU" baseline="0" dirty="0"/>
              <a:t> ,наклейки и вкладыш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C8A8E-8C06-4EFE-AC45-F9BB3FB9007B}" type="slidenum">
              <a:rPr lang="ru-RU" smtClean="0"/>
              <a:t>14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753437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Материал роликов</a:t>
            </a:r>
            <a:r>
              <a:rPr lang="ru-RU" baseline="0" dirty="0"/>
              <a:t> – полиуретан, простая конструкция, удобна в эксплуатации.</a:t>
            </a:r>
          </a:p>
          <a:p>
            <a:r>
              <a:rPr lang="ru-RU" baseline="0" dirty="0"/>
              <a:t>Усилие удержания стрелы можно регулировать , при этом  легко </a:t>
            </a:r>
            <a:r>
              <a:rPr lang="ru-RU" baseline="0" dirty="0" smtClean="0"/>
              <a:t>восстанавливает </a:t>
            </a:r>
            <a:r>
              <a:rPr lang="ru-RU" baseline="0" dirty="0"/>
              <a:t>исходное состояние после наезда машины.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C8A8E-8C06-4EFE-AC45-F9BB3FB9007B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555076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Паркинг</a:t>
            </a:r>
            <a:r>
              <a:rPr lang="ru-RU" baseline="0" dirty="0"/>
              <a:t> – ограничение по высоте</a:t>
            </a:r>
            <a:r>
              <a:rPr lang="ru-RU" dirty="0"/>
              <a:t>, устанавливается</a:t>
            </a:r>
            <a:r>
              <a:rPr lang="ru-RU" baseline="0" dirty="0"/>
              <a:t> на стрелы до 3,5 м, при ограничении высоты проезда до 2,5 м.</a:t>
            </a:r>
          </a:p>
          <a:p>
            <a:r>
              <a:rPr lang="ru-RU" baseline="0" dirty="0"/>
              <a:t>Конструкция удобна в монтаже и эксплуатации. Отдельно настраивается </a:t>
            </a:r>
            <a:r>
              <a:rPr lang="ru-RU" baseline="0" dirty="0" smtClean="0"/>
              <a:t>горизонт. </a:t>
            </a:r>
            <a:r>
              <a:rPr lang="ru-RU" baseline="0" dirty="0"/>
              <a:t>Раскладывание стрелы и вертикальное складывание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C8A8E-8C06-4EFE-AC45-F9BB3FB9007B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299102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Эксклюзив, стройки</a:t>
            </a:r>
          </a:p>
          <a:p>
            <a:r>
              <a:rPr lang="ru-RU" dirty="0"/>
              <a:t>Предназначен для огораживания территории на временных объектах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C8A8E-8C06-4EFE-AC45-F9BB3FB9007B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622026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Невозможно сломать, сила удара 9 кг на 1м</a:t>
            </a:r>
            <a:r>
              <a:rPr lang="ru-RU" baseline="0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C8A8E-8C06-4EFE-AC45-F9BB3FB9007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39741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Все опции,</a:t>
            </a:r>
            <a:r>
              <a:rPr lang="ru-RU" baseline="0" dirty="0"/>
              <a:t> любая интенсивность, любой СКУД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C8A8E-8C06-4EFE-AC45-F9BB3FB9007B}" type="slidenum">
              <a:rPr lang="ru-RU" smtClean="0"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3414133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Редуктор</a:t>
            </a:r>
            <a:r>
              <a:rPr lang="ru-RU" baseline="0" dirty="0"/>
              <a:t> с повышенным запасом по </a:t>
            </a:r>
            <a:r>
              <a:rPr lang="ru-RU" baseline="0" dirty="0" smtClean="0"/>
              <a:t>моменту, может поднимать стрелы без помощи балансировочной пружины</a:t>
            </a:r>
            <a:endParaRPr lang="ru-RU" baseline="0" dirty="0"/>
          </a:p>
          <a:p>
            <a:pPr marL="171450" indent="-171450">
              <a:buFontTx/>
              <a:buChar char="-"/>
            </a:pPr>
            <a:r>
              <a:rPr lang="ru-RU" baseline="0" dirty="0" smtClean="0"/>
              <a:t>Смазочные материалы морозоустойчивы</a:t>
            </a:r>
            <a:endParaRPr lang="ru-RU" baseline="0" dirty="0"/>
          </a:p>
          <a:p>
            <a:pPr marL="171450" indent="-171450">
              <a:buFontTx/>
              <a:buChar char="-"/>
            </a:pPr>
            <a:r>
              <a:rPr lang="ru-RU" baseline="0" dirty="0" smtClean="0"/>
              <a:t>Элементная база блока электроники </a:t>
            </a:r>
            <a:r>
              <a:rPr lang="ru-RU" baseline="0" dirty="0"/>
              <a:t>– подобрана для минусовых температур </a:t>
            </a:r>
          </a:p>
          <a:p>
            <a:pPr marL="171450" indent="-171450">
              <a:buFontTx/>
              <a:buChar char="-"/>
            </a:pPr>
            <a:endParaRPr lang="ru-RU" baseline="0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C8A8E-8C06-4EFE-AC45-F9BB3FB9007B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9568950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Цикл, режим </a:t>
            </a:r>
            <a:r>
              <a:rPr lang="en-US" dirty="0"/>
              <a:t>S3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C8A8E-8C06-4EFE-AC45-F9BB3FB9007B}" type="slidenum">
              <a:rPr lang="ru-RU" smtClean="0"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571575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r>
              <a:rPr lang="ru-RU" baseline="0" dirty="0"/>
              <a:t>5,6 м 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C8A8E-8C06-4EFE-AC45-F9BB3FB9007B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125939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Перекрыватель пассажиропотока предназначен для перекрытия входа пассажиров на неработающий эскалатор, а также для организации движения пассажиропотока. Перекрыватель может применяться в метрополитенах, торговых центрах, парковках - везде, где есть эскалаторы, </a:t>
            </a:r>
            <a:r>
              <a:rPr lang="ru-RU" dirty="0" err="1" smtClean="0"/>
              <a:t>траволаторы</a:t>
            </a:r>
            <a:r>
              <a:rPr lang="ru-RU" dirty="0" smtClean="0"/>
              <a:t>. Безопасен для людей, благодаря использованию системы ограничения крутящего момента.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C8A8E-8C06-4EFE-AC45-F9BB3FB9007B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591982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ru-RU" dirty="0" err="1" smtClean="0"/>
              <a:t>трела</a:t>
            </a:r>
            <a:r>
              <a:rPr lang="ru-RU" dirty="0" smtClean="0"/>
              <a:t> </a:t>
            </a:r>
            <a:r>
              <a:rPr lang="ru-RU" baseline="0" dirty="0" smtClean="0"/>
              <a:t> </a:t>
            </a:r>
            <a:r>
              <a:rPr lang="ru-RU" baseline="0" dirty="0"/>
              <a:t>для Спринт</a:t>
            </a:r>
          </a:p>
          <a:p>
            <a:endParaRPr lang="ru-RU" baseline="0" dirty="0"/>
          </a:p>
          <a:p>
            <a:r>
              <a:rPr lang="ru-RU" baseline="0" dirty="0"/>
              <a:t>В скоростных моделях  - все опции, заложенные в остальных моделях, эволюция модельного ряда.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C8A8E-8C06-4EFE-AC45-F9BB3FB9007B}" type="slidenum">
              <a:rPr lang="ru-RU" smtClean="0"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588921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</a:t>
            </a:r>
            <a:r>
              <a:rPr lang="ru-RU" dirty="0" err="1"/>
              <a:t>трела</a:t>
            </a:r>
            <a:r>
              <a:rPr lang="ru-RU" baseline="0" dirty="0"/>
              <a:t> для Спринт</a:t>
            </a:r>
          </a:p>
          <a:p>
            <a:endParaRPr lang="ru-RU" baseline="0" dirty="0"/>
          </a:p>
          <a:p>
            <a:r>
              <a:rPr lang="ru-RU" baseline="0" dirty="0"/>
              <a:t>В скоростных моделях  - все опции, заложенные в остальных моделях, эволюция модельного ряда.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AFC8A8E-8C06-4EFE-AC45-F9BB3FB9007B}" type="slidenum">
              <a:rPr kumimoji="0" lang="ru-RU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ru-RU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504052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C8A8E-8C06-4EFE-AC45-F9BB3FB9007B}" type="slidenum">
              <a:rPr lang="ru-RU" smtClean="0"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55926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Гарантия</a:t>
            </a:r>
            <a:r>
              <a:rPr lang="ru-RU" baseline="0" dirty="0"/>
              <a:t> 1 год</a:t>
            </a:r>
          </a:p>
          <a:p>
            <a:r>
              <a:rPr lang="ru-RU" baseline="0" dirty="0"/>
              <a:t>Вся конструкция рассчитана на ресурс, дальнейший рассказ будет обосновывать.</a:t>
            </a:r>
          </a:p>
          <a:p>
            <a:endParaRPr lang="ru-RU" baseline="0" dirty="0"/>
          </a:p>
          <a:p>
            <a:r>
              <a:rPr lang="ru-RU" baseline="0" dirty="0"/>
              <a:t>В конструкцию заложен щадящий режим работы редуктора-В ОДНУ СТОРОНУ.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C8A8E-8C06-4EFE-AC45-F9BB3FB9007B}" type="slidenum">
              <a:rPr lang="ru-RU" smtClean="0"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6964027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Важно</a:t>
            </a:r>
            <a:r>
              <a:rPr lang="ru-RU" baseline="0" dirty="0"/>
              <a:t> для механизма. Ускорение и замедление – естественное, за счет конструкции (механика). Движению редуктора </a:t>
            </a:r>
            <a:r>
              <a:rPr lang="ru-RU" baseline="0" dirty="0" smtClean="0"/>
              <a:t>по кругу в </a:t>
            </a:r>
            <a:r>
              <a:rPr lang="ru-RU" baseline="0" dirty="0"/>
              <a:t>5 см соответствует движение стрелы 1 см. В начале и конце движения, при одинаковой скорости двигателя, происходит плавный разгон и торможение (соответствует движению по классической синусоиде).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C8A8E-8C06-4EFE-AC45-F9BB3FB9007B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24497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Мотор-редуктор</a:t>
            </a:r>
            <a:r>
              <a:rPr lang="ru-RU" baseline="0" dirty="0"/>
              <a:t> – высокая  интенсивность. Асинхронный </a:t>
            </a:r>
            <a:r>
              <a:rPr lang="ru-RU" baseline="0" dirty="0" smtClean="0"/>
              <a:t>двигатель, редуктор закрытого типа с масляной ванной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C8A8E-8C06-4EFE-AC45-F9BB3FB9007B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19503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Преобразование вращательного </a:t>
            </a:r>
            <a:r>
              <a:rPr lang="ru-RU" dirty="0" smtClean="0"/>
              <a:t>водила </a:t>
            </a:r>
            <a:r>
              <a:rPr lang="ru-RU" dirty="0"/>
              <a:t>в возвратно-поступательное движение </a:t>
            </a:r>
            <a:r>
              <a:rPr lang="ru-RU" dirty="0" smtClean="0"/>
              <a:t>тяги,</a:t>
            </a:r>
            <a:r>
              <a:rPr lang="ru-RU" baseline="0" dirty="0" smtClean="0"/>
              <a:t> </a:t>
            </a:r>
            <a:r>
              <a:rPr lang="ru-RU" baseline="0" dirty="0"/>
              <a:t>передающееся на стрелу шлагбаума. </a:t>
            </a:r>
          </a:p>
          <a:p>
            <a:r>
              <a:rPr lang="ru-RU" baseline="0" dirty="0"/>
              <a:t>Отсутствие упоров крайних положений (отсутствие поломки даже при неправильном подключении шлага или неправильной регулировке, неправильное подключение в Сертолово)</a:t>
            </a:r>
          </a:p>
          <a:p>
            <a:r>
              <a:rPr lang="ru-RU" baseline="0" dirty="0"/>
              <a:t>Выбранное плечо 1</a:t>
            </a:r>
            <a:r>
              <a:rPr lang="en-US" baseline="0" dirty="0"/>
              <a:t>:2 – </a:t>
            </a:r>
            <a:r>
              <a:rPr lang="ru-RU" baseline="0" dirty="0" smtClean="0"/>
              <a:t>увеличивает крутящий момент редуктора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C8A8E-8C06-4EFE-AC45-F9BB3FB9007B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086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Движение  только в одну сторону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C8A8E-8C06-4EFE-AC45-F9BB3FB9007B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63452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C8A8E-8C06-4EFE-AC45-F9BB3FB9007B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95932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457200" algn="l">
              <a:buFontTx/>
              <a:buChar char="-"/>
            </a:pPr>
            <a:r>
              <a:rPr lang="ru-RU" sz="9600" b="1" dirty="0"/>
              <a:t>Корпус тумбы  - холодно катаная сталь 2,5 мм </a:t>
            </a:r>
          </a:p>
          <a:p>
            <a:pPr marL="457200" indent="-457200" algn="l">
              <a:buFontTx/>
              <a:buChar char="-"/>
            </a:pPr>
            <a:r>
              <a:rPr lang="ru-RU" sz="9600" b="1" dirty="0"/>
              <a:t>Основные элементы конструкции - детали токарно- фрезерного производства (не литье)</a:t>
            </a:r>
          </a:p>
          <a:p>
            <a:pPr marL="457200" indent="-457200" algn="l">
              <a:buFontTx/>
              <a:buChar char="-"/>
            </a:pPr>
            <a:r>
              <a:rPr lang="ru-RU" sz="9600" b="1" dirty="0"/>
              <a:t>Редуктор - высококачественные легированные стали и сплавы (не пластмасса и штамповка).</a:t>
            </a:r>
          </a:p>
          <a:p>
            <a:pPr marL="457200" indent="-457200" algn="l">
              <a:buFontTx/>
              <a:buChar char="-"/>
            </a:pPr>
            <a:r>
              <a:rPr lang="ru-RU" sz="9600" b="1" dirty="0"/>
              <a:t>Мягкий вкладыш на плоских стрелах</a:t>
            </a:r>
          </a:p>
          <a:p>
            <a:pPr marL="457200" indent="-457200" algn="l">
              <a:buFontTx/>
              <a:buChar char="-"/>
            </a:pPr>
            <a:r>
              <a:rPr lang="ru-RU" sz="9600" b="1" dirty="0"/>
              <a:t>Режим реверса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AFC8A8E-8C06-4EFE-AC45-F9BB3FB9007B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51580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3D3BA-EAE4-4AB2-B3A1-5C5FF1C4C10F}" type="datetimeFigureOut">
              <a:rPr lang="ru-RU" smtClean="0"/>
              <a:t>09.07.2018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4DFF-A153-49F1-A232-88C5EE47F4B8}" type="slidenum">
              <a:rPr lang="ru-RU" smtClean="0"/>
              <a:t>‹#›</a:t>
            </a:fld>
            <a:endParaRPr lang="ru-RU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29596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3D3BA-EAE4-4AB2-B3A1-5C5FF1C4C10F}" type="datetimeFigureOut">
              <a:rPr lang="ru-RU" smtClean="0"/>
              <a:t>09.07.2018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4DFF-A153-49F1-A232-88C5EE47F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5755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3D3BA-EAE4-4AB2-B3A1-5C5FF1C4C10F}" type="datetimeFigureOut">
              <a:rPr lang="ru-RU" smtClean="0"/>
              <a:t>09.07.2018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4DFF-A153-49F1-A232-88C5EE47F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425221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3D3BA-EAE4-4AB2-B3A1-5C5FF1C4C10F}" type="datetimeFigureOut">
              <a:rPr lang="ru-RU" smtClean="0"/>
              <a:t>09.07.2018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4DFF-A153-49F1-A232-88C5EE47F4B8}" type="slidenum">
              <a:rPr lang="ru-RU" smtClean="0"/>
              <a:t>‹#›</a:t>
            </a:fld>
            <a:endParaRPr lang="ru-RU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3896822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3D3BA-EAE4-4AB2-B3A1-5C5FF1C4C10F}" type="datetimeFigureOut">
              <a:rPr lang="ru-RU" smtClean="0"/>
              <a:t>09.07.2018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4DFF-A153-49F1-A232-88C5EE47F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84553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3D3BA-EAE4-4AB2-B3A1-5C5FF1C4C10F}" type="datetimeFigureOut">
              <a:rPr lang="ru-RU" smtClean="0"/>
              <a:t>09.07.2018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4DFF-A153-49F1-A232-88C5EE47F4B8}" type="slidenum">
              <a:rPr lang="ru-RU" smtClean="0"/>
              <a:t>‹#›</a:t>
            </a:fld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1602147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3D3BA-EAE4-4AB2-B3A1-5C5FF1C4C10F}" type="datetimeFigureOut">
              <a:rPr lang="ru-RU" smtClean="0"/>
              <a:t>09.07.2018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4DFF-A153-49F1-A232-88C5EE47F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8003896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3D3BA-EAE4-4AB2-B3A1-5C5FF1C4C10F}" type="datetimeFigureOut">
              <a:rPr lang="ru-RU" smtClean="0"/>
              <a:t>09.07.2018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4DFF-A153-49F1-A232-88C5EE47F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277640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3D3BA-EAE4-4AB2-B3A1-5C5FF1C4C10F}" type="datetimeFigureOut">
              <a:rPr lang="ru-RU" smtClean="0"/>
              <a:t>09.07.2018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4DFF-A153-49F1-A232-88C5EE47F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29971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3D3BA-EAE4-4AB2-B3A1-5C5FF1C4C10F}" type="datetimeFigureOut">
              <a:rPr lang="ru-RU" smtClean="0"/>
              <a:t>09.07.2018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4DFF-A153-49F1-A232-88C5EE47F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73174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3D3BA-EAE4-4AB2-B3A1-5C5FF1C4C10F}" type="datetimeFigureOut">
              <a:rPr lang="ru-RU" smtClean="0"/>
              <a:t>09.07.2018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4DFF-A153-49F1-A232-88C5EE47F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4619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3D3BA-EAE4-4AB2-B3A1-5C5FF1C4C10F}" type="datetimeFigureOut">
              <a:rPr lang="ru-RU" smtClean="0"/>
              <a:t>09.07.2018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4DFF-A153-49F1-A232-88C5EE47F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054201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3D3BA-EAE4-4AB2-B3A1-5C5FF1C4C10F}" type="datetimeFigureOut">
              <a:rPr lang="ru-RU" smtClean="0"/>
              <a:t>09.07.2018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4DFF-A153-49F1-A232-88C5EE47F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13159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3D3BA-EAE4-4AB2-B3A1-5C5FF1C4C10F}" type="datetimeFigureOut">
              <a:rPr lang="ru-RU" smtClean="0"/>
              <a:t>09.07.2018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4DFF-A153-49F1-A232-88C5EE47F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42296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3D3BA-EAE4-4AB2-B3A1-5C5FF1C4C10F}" type="datetimeFigureOut">
              <a:rPr lang="ru-RU" smtClean="0"/>
              <a:t>09.07.2018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4DFF-A153-49F1-A232-88C5EE47F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376452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3D3BA-EAE4-4AB2-B3A1-5C5FF1C4C10F}" type="datetimeFigureOut">
              <a:rPr lang="ru-RU" smtClean="0"/>
              <a:t>09.07.2018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4DFF-A153-49F1-A232-88C5EE47F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06197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33D3BA-EAE4-4AB2-B3A1-5C5FF1C4C10F}" type="datetimeFigureOut">
              <a:rPr lang="ru-RU" smtClean="0"/>
              <a:t>09.07.2018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DE4DFF-A153-49F1-A232-88C5EE47F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41425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A833D3BA-EAE4-4AB2-B3A1-5C5FF1C4C10F}" type="datetimeFigureOut">
              <a:rPr lang="ru-RU" smtClean="0"/>
              <a:t>09.07.2018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6DDE4DFF-A153-49F1-A232-88C5EE47F4B8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506140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  <p:sldLayoutId id="2147483780" r:id="rId12"/>
    <p:sldLayoutId id="2147483781" r:id="rId13"/>
    <p:sldLayoutId id="2147483782" r:id="rId14"/>
    <p:sldLayoutId id="2147483783" r:id="rId15"/>
    <p:sldLayoutId id="2147483784" r:id="rId16"/>
    <p:sldLayoutId id="2147483785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4pPr>
      <a:lvl5pPr marL="21145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50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4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5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.png"/><Relationship Id="rId5" Type="http://schemas.openxmlformats.org/officeDocument/2006/relationships/image" Target="../media/image19.png"/><Relationship Id="rId4" Type="http://schemas.openxmlformats.org/officeDocument/2006/relationships/notesSlide" Target="../notesSlides/notesSlide1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6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ov"/><Relationship Id="rId1" Type="http://schemas.microsoft.com/office/2007/relationships/media" Target="../media/media3.mov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6" Type="http://schemas.openxmlformats.org/officeDocument/2006/relationships/image" Target="../media/image3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5.mov"/><Relationship Id="rId1" Type="http://schemas.microsoft.com/office/2007/relationships/media" Target="../media/media5.mov"/><Relationship Id="rId6" Type="http://schemas.openxmlformats.org/officeDocument/2006/relationships/image" Target="../media/image30.pn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2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3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090905" y="437450"/>
            <a:ext cx="6355307" cy="2387600"/>
          </a:xfrm>
        </p:spPr>
        <p:txBody>
          <a:bodyPr>
            <a:normAutofit fontScale="90000"/>
          </a:bodyPr>
          <a:lstStyle/>
          <a:p>
            <a:r>
              <a:rPr lang="en-US" sz="9600" dirty="0"/>
              <a:t> </a:t>
            </a:r>
            <a:r>
              <a:rPr lang="ru-RU" sz="8000" b="1" dirty="0">
                <a:solidFill>
                  <a:schemeClr val="bg1"/>
                </a:solidFill>
              </a:rPr>
              <a:t>Шлагбаумы ФАНТОМ</a:t>
            </a: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 rot="10800000" flipV="1">
            <a:off x="5295951" y="3826275"/>
            <a:ext cx="6626759" cy="1848775"/>
          </a:xfrm>
        </p:spPr>
        <p:txBody>
          <a:bodyPr>
            <a:normAutofit/>
          </a:bodyPr>
          <a:lstStyle/>
          <a:p>
            <a:r>
              <a:rPr lang="ru-RU" sz="3600" b="1" dirty="0">
                <a:solidFill>
                  <a:schemeClr val="bg1"/>
                </a:solidFill>
              </a:rPr>
              <a:t>Надежность, интенсивность, быстрота!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340591" y="2183641"/>
            <a:ext cx="5049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919" y="656947"/>
            <a:ext cx="4776185" cy="4776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0467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79882"/>
            <a:ext cx="9144000" cy="974361"/>
          </a:xfrm>
        </p:spPr>
        <p:txBody>
          <a:bodyPr/>
          <a:lstStyle/>
          <a:p>
            <a:r>
              <a:rPr lang="ru-RU" dirty="0"/>
              <a:t>Важные преимущества</a:t>
            </a: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 rot="10800000" flipV="1">
            <a:off x="571500" y="1544442"/>
            <a:ext cx="6728048" cy="5126181"/>
          </a:xfrm>
        </p:spPr>
        <p:txBody>
          <a:bodyPr>
            <a:normAutofit/>
          </a:bodyPr>
          <a:lstStyle/>
          <a:p>
            <a:pPr algn="l">
              <a:lnSpc>
                <a:spcPct val="70000"/>
              </a:lnSpc>
            </a:pPr>
            <a:r>
              <a:rPr lang="ru-RU" sz="3600" b="1" dirty="0"/>
              <a:t> ЗА СЧЕТ ЧЕГО</a:t>
            </a:r>
            <a:r>
              <a:rPr lang="en-US" sz="3600" b="1" dirty="0"/>
              <a:t>?</a:t>
            </a:r>
            <a:endParaRPr lang="ru-RU" sz="3600" b="1" dirty="0"/>
          </a:p>
          <a:p>
            <a:pPr algn="l"/>
            <a:endParaRPr lang="ru-RU" sz="2800" dirty="0"/>
          </a:p>
          <a:p>
            <a:pPr algn="l"/>
            <a:r>
              <a:rPr lang="ru-RU" sz="2800" dirty="0"/>
              <a:t> 1. Материалы тумбы, элементов конструкции, редуктора.</a:t>
            </a:r>
          </a:p>
          <a:p>
            <a:pPr algn="l"/>
            <a:r>
              <a:rPr lang="ru-RU" sz="2800" dirty="0"/>
              <a:t>2. Исполнение стрел</a:t>
            </a:r>
          </a:p>
          <a:p>
            <a:pPr algn="l"/>
            <a:r>
              <a:rPr lang="ru-RU" sz="2800" dirty="0"/>
              <a:t>3. Реверс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340591" y="2183641"/>
            <a:ext cx="5049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/>
          <p:cNvSpPr txBox="1">
            <a:spLocks/>
          </p:cNvSpPr>
          <p:nvPr/>
        </p:nvSpPr>
        <p:spPr>
          <a:xfrm>
            <a:off x="10031104" y="382136"/>
            <a:ext cx="1678675" cy="1801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/>
              <a:t> </a:t>
            </a:r>
            <a:endParaRPr lang="ru-RU" sz="9600" b="1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32" b="89983" l="4229" r="89943">
                        <a14:foregroundMark x1="48686" y1="46095" x2="48686" y2="46095"/>
                        <a14:foregroundMark x1="15314" y1="41935" x2="15314" y2="41935"/>
                        <a14:foregroundMark x1="21600" y1="71902" x2="21600" y2="71902"/>
                        <a14:foregroundMark x1="29371" y1="37436" x2="29371" y2="37436"/>
                        <a14:foregroundMark x1="66629" y1="39898" x2="66629" y2="39898"/>
                        <a14:foregroundMark x1="46514" y1="32088" x2="46514" y2="32088"/>
                        <a14:foregroundMark x1="76914" y1="31664" x2="76914" y2="316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2534">
            <a:off x="6696764" y="-884374"/>
            <a:ext cx="5659556" cy="7620608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806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230" y="206766"/>
            <a:ext cx="10207625" cy="1004581"/>
          </a:xfrm>
        </p:spPr>
        <p:txBody>
          <a:bodyPr/>
          <a:lstStyle/>
          <a:p>
            <a:pPr algn="l"/>
            <a:r>
              <a:rPr lang="ru-RU" dirty="0"/>
              <a:t>Важные преимущества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340591" y="2183641"/>
            <a:ext cx="5049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/>
          <p:cNvSpPr txBox="1">
            <a:spLocks/>
          </p:cNvSpPr>
          <p:nvPr/>
        </p:nvSpPr>
        <p:spPr>
          <a:xfrm>
            <a:off x="10031104" y="382136"/>
            <a:ext cx="1678675" cy="1801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/>
              <a:t> </a:t>
            </a:r>
            <a:endParaRPr lang="ru-RU" sz="9600" b="1" dirty="0"/>
          </a:p>
        </p:txBody>
      </p:sp>
      <p:sp>
        <p:nvSpPr>
          <p:cNvPr id="3" name="AutoShape 2" descr="https://apf.mail.ru/cgi-bin/readmsg/%D0%B1%D1%83%D0%BA%D0%BB%D0%B5%D1%822.jpg?id=14250309070000000162%3B0%3B1&amp;x-email=uolga%40bk.ru&amp;exif=1&amp;bs=7305&amp;bl=2862782&amp;ct=image%2Fjpeg&amp;cn=%D0%B1%D1%83%D0%BA%D0%BB%D0%B5%D1%822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Подзаголовок 9"/>
          <p:cNvSpPr txBox="1">
            <a:spLocks/>
          </p:cNvSpPr>
          <p:nvPr/>
        </p:nvSpPr>
        <p:spPr>
          <a:xfrm rot="10800000" flipV="1">
            <a:off x="4212239" y="4815840"/>
            <a:ext cx="7497540" cy="204216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dirty="0"/>
          </a:p>
          <a:p>
            <a:pPr algn="l"/>
            <a:r>
              <a:rPr lang="ru-RU" b="1" dirty="0"/>
              <a:t>Диапазон рабочих температур – от  - 40 до +50 градусов Цельсия</a:t>
            </a:r>
          </a:p>
          <a:p>
            <a:pPr algn="l"/>
            <a:r>
              <a:rPr lang="ru-RU" b="1" dirty="0"/>
              <a:t>Для модели Арктик – от </a:t>
            </a:r>
            <a:r>
              <a:rPr lang="en-US" b="1" dirty="0" smtClean="0"/>
              <a:t>-</a:t>
            </a:r>
            <a:r>
              <a:rPr lang="ru-RU" b="1" dirty="0" smtClean="0"/>
              <a:t>55 </a:t>
            </a:r>
            <a:r>
              <a:rPr lang="ru-RU" b="1" dirty="0"/>
              <a:t>до + 50 градусов Цельсия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01999" y="2387492"/>
            <a:ext cx="4950002" cy="363485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4" t="33891" r="17247" b="28712"/>
          <a:stretch/>
        </p:blipFill>
        <p:spPr>
          <a:xfrm>
            <a:off x="4793968" y="2059619"/>
            <a:ext cx="6558464" cy="224605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940310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207338" y="0"/>
            <a:ext cx="8443915" cy="907270"/>
          </a:xfrm>
        </p:spPr>
        <p:txBody>
          <a:bodyPr>
            <a:normAutofit/>
          </a:bodyPr>
          <a:lstStyle/>
          <a:p>
            <a:r>
              <a:rPr lang="ru-RU" dirty="0"/>
              <a:t>Надежная электроника</a:t>
            </a: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 rot="10800000" flipV="1">
            <a:off x="177800" y="1833971"/>
            <a:ext cx="6649128" cy="5024029"/>
          </a:xfrm>
        </p:spPr>
        <p:txBody>
          <a:bodyPr>
            <a:normAutofit fontScale="92500"/>
          </a:bodyPr>
          <a:lstStyle/>
          <a:p>
            <a:pPr algn="l">
              <a:lnSpc>
                <a:spcPct val="70000"/>
              </a:lnSpc>
            </a:pPr>
            <a:r>
              <a:rPr lang="ru-RU" sz="4000" b="1" dirty="0"/>
              <a:t>    ЗА СЧЕТ ЧЕГО</a:t>
            </a:r>
            <a:r>
              <a:rPr lang="en-US" sz="4000" b="1" dirty="0"/>
              <a:t>?</a:t>
            </a:r>
            <a:endParaRPr lang="ru-RU" sz="4000" b="1" dirty="0"/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Режимы работы, выверенные до миллисекунд.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Использование качественных комплектующих.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Полная гальвано-развязка.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Использование </a:t>
            </a:r>
            <a:r>
              <a:rPr lang="ru-RU" sz="3200" dirty="0" err="1">
                <a:solidFill>
                  <a:schemeClr val="bg1"/>
                </a:solidFill>
              </a:rPr>
              <a:t>семисторов</a:t>
            </a:r>
            <a:r>
              <a:rPr lang="ru-RU" sz="3200" dirty="0">
                <a:solidFill>
                  <a:schemeClr val="bg1"/>
                </a:solidFill>
              </a:rPr>
              <a:t> с неограниченным сроком эксплуатации.</a:t>
            </a:r>
          </a:p>
          <a:p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340591" y="2183641"/>
            <a:ext cx="5049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/>
          <p:cNvSpPr txBox="1">
            <a:spLocks/>
          </p:cNvSpPr>
          <p:nvPr/>
        </p:nvSpPr>
        <p:spPr>
          <a:xfrm>
            <a:off x="10031104" y="382136"/>
            <a:ext cx="1678675" cy="1801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/>
              <a:t> </a:t>
            </a:r>
            <a:endParaRPr lang="ru-RU" sz="9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7738" l="9949" r="8994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9511" y="1143001"/>
            <a:ext cx="6127013" cy="5547344"/>
          </a:xfrm>
          <a:prstGeom prst="rect">
            <a:avLst/>
          </a:prstGeom>
          <a:ln>
            <a:noFill/>
          </a:ln>
          <a:effectLst>
            <a:softEdge rad="127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68425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9107" y="308840"/>
            <a:ext cx="3869965" cy="3548743"/>
          </a:xfrm>
          <a:prstGeom prst="rect">
            <a:avLst/>
          </a:prstGeom>
          <a:effectLst>
            <a:softEdge rad="635000"/>
          </a:effectLst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890575" y="7937"/>
            <a:ext cx="6655358" cy="754060"/>
          </a:xfrm>
        </p:spPr>
        <p:txBody>
          <a:bodyPr>
            <a:normAutofit fontScale="90000"/>
          </a:bodyPr>
          <a:lstStyle/>
          <a:p>
            <a:r>
              <a:rPr lang="ru-RU" dirty="0"/>
              <a:t>Гибкость интеграции</a:t>
            </a: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0" y="1282888"/>
            <a:ext cx="7938198" cy="5575112"/>
          </a:xfrm>
        </p:spPr>
        <p:txBody>
          <a:bodyPr>
            <a:normAutofit lnSpcReduction="10000"/>
          </a:bodyPr>
          <a:lstStyle/>
          <a:p>
            <a:pPr marL="857250" indent="-85725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Беспроблемное взаимодействие с любыми системами управления доступом.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Широкий выбор комплектов поставки, от универсальной кнопки до сетевой СКУД.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Спец терминалы для диагностики и настройки.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r>
              <a:rPr lang="ru-RU" sz="3200" dirty="0">
                <a:solidFill>
                  <a:schemeClr val="bg1"/>
                </a:solidFill>
              </a:rPr>
              <a:t>Возможность управления по сети.</a:t>
            </a:r>
          </a:p>
          <a:p>
            <a:pPr marL="857250" indent="-857250">
              <a:buFont typeface="Arial" panose="020B0604020202020204" pitchFamily="34" charset="0"/>
              <a:buChar char="•"/>
            </a:pPr>
            <a:endParaRPr lang="ru-RU" sz="4000" dirty="0"/>
          </a:p>
          <a:p>
            <a:pPr marL="857250" indent="-857250">
              <a:buFont typeface="Arial" panose="020B0604020202020204" pitchFamily="34" charset="0"/>
              <a:buChar char="•"/>
            </a:pPr>
            <a:endParaRPr lang="ru-RU" sz="3200" dirty="0">
              <a:solidFill>
                <a:schemeClr val="bg1"/>
              </a:solidFill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0031104" y="382136"/>
            <a:ext cx="1678675" cy="1801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/>
              <a:t> </a:t>
            </a:r>
            <a:endParaRPr lang="ru-RU" sz="9600" b="1" dirty="0"/>
          </a:p>
        </p:txBody>
      </p:sp>
      <p:sp>
        <p:nvSpPr>
          <p:cNvPr id="3" name="AutoShape 2" descr="https://apf.mail.ru/cgi-bin/readmsg/%D0%B1%D1%83%D0%BA%D0%BB%D0%B5%D1%822.jpg?id=14250309070000000162%3B0%3B1&amp;x-email=uolga%40bk.ru&amp;exif=1&amp;bs=7305&amp;bl=2862782&amp;ct=image%2Fjpeg&amp;cn=%D0%B1%D1%83%D0%BA%D0%BB%D0%B5%D1%822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43000" cy="11430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2922" y="3207915"/>
            <a:ext cx="3486150" cy="3390900"/>
          </a:xfrm>
          <a:prstGeom prst="rect">
            <a:avLst/>
          </a:prstGeom>
          <a:effectLst>
            <a:softEdge rad="3175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1613" y="1379827"/>
            <a:ext cx="2660198" cy="3974463"/>
          </a:xfrm>
          <a:prstGeom prst="rect">
            <a:avLst/>
          </a:prstGeom>
          <a:effectLst>
            <a:softEdge rad="317500"/>
          </a:effectLst>
        </p:spPr>
      </p:pic>
    </p:spTree>
    <p:extLst>
      <p:ext uri="{BB962C8B-B14F-4D97-AF65-F5344CB8AC3E}">
        <p14:creationId xmlns:p14="http://schemas.microsoft.com/office/powerpoint/2010/main" val="366320935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665028" y="160338"/>
            <a:ext cx="9940818" cy="1204438"/>
          </a:xfrm>
        </p:spPr>
        <p:txBody>
          <a:bodyPr>
            <a:normAutofit fontScale="90000"/>
          </a:bodyPr>
          <a:lstStyle/>
          <a:p>
            <a:r>
              <a:rPr lang="ru-RU" dirty="0"/>
              <a:t>«Комфортные» преимущества </a:t>
            </a: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269823" y="1828800"/>
            <a:ext cx="10398177" cy="3429000"/>
          </a:xfrm>
        </p:spPr>
        <p:txBody>
          <a:bodyPr>
            <a:normAutofit/>
          </a:bodyPr>
          <a:lstStyle/>
          <a:p>
            <a:r>
              <a:rPr lang="ru-RU" sz="4000" b="1" dirty="0"/>
              <a:t>Заводские настройки и комплектация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0031104" y="382136"/>
            <a:ext cx="1678675" cy="1801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/>
              <a:t> </a:t>
            </a:r>
            <a:endParaRPr lang="ru-RU" sz="9600" b="1" dirty="0"/>
          </a:p>
        </p:txBody>
      </p:sp>
      <p:sp>
        <p:nvSpPr>
          <p:cNvPr id="3" name="AutoShape 2" descr="https://apf.mail.ru/cgi-bin/readmsg/%D0%B1%D1%83%D0%BA%D0%BB%D0%B5%D1%822.jpg?id=14250309070000000162%3B0%3B1&amp;x-email=uolga%40bk.ru&amp;exif=1&amp;bs=7305&amp;bl=2862782&amp;ct=image%2Fjpeg&amp;cn=%D0%B1%D1%83%D0%BA%D0%BB%D0%B5%D1%822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440605" y="-172214"/>
            <a:ext cx="9531927" cy="12607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/>
              <a:t> </a:t>
            </a:r>
            <a:endParaRPr lang="ru-RU" sz="8000" b="1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6073" y="3309302"/>
            <a:ext cx="2129051" cy="3193577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5840" y="3204266"/>
            <a:ext cx="4940300" cy="329353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29110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3999" y="160340"/>
            <a:ext cx="9710057" cy="1067960"/>
          </a:xfrm>
        </p:spPr>
        <p:txBody>
          <a:bodyPr>
            <a:normAutofit fontScale="90000"/>
          </a:bodyPr>
          <a:lstStyle/>
          <a:p>
            <a:r>
              <a:rPr lang="ru-RU" dirty="0"/>
              <a:t>«Комфортные» преимущества </a:t>
            </a: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524000" y="1450096"/>
            <a:ext cx="9144000" cy="1183922"/>
          </a:xfrm>
        </p:spPr>
        <p:txBody>
          <a:bodyPr>
            <a:normAutofit fontScale="85000" lnSpcReduction="20000"/>
          </a:bodyPr>
          <a:lstStyle/>
          <a:p>
            <a:endParaRPr lang="ru-RU" sz="4000" b="1" dirty="0"/>
          </a:p>
          <a:p>
            <a:r>
              <a:rPr lang="ru-RU" sz="4000" b="1" dirty="0"/>
              <a:t>ОТСКОК СТРЕЛЫ ПРИ НАЕЗДЕ </a:t>
            </a:r>
          </a:p>
          <a:p>
            <a:endParaRPr lang="ru-RU" sz="4000" b="1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0031104" y="382136"/>
            <a:ext cx="1678675" cy="1801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/>
              <a:t> </a:t>
            </a:r>
            <a:endParaRPr lang="ru-RU" sz="9600" b="1" dirty="0"/>
          </a:p>
        </p:txBody>
      </p:sp>
      <p:sp>
        <p:nvSpPr>
          <p:cNvPr id="3" name="AutoShape 2" descr="https://apf.mail.ru/cgi-bin/readmsg/%D0%B1%D1%83%D0%BA%D0%BB%D0%B5%D1%822.jpg?id=14250309070000000162%3B0%3B1&amp;x-email=uolga%40bk.ru&amp;exif=1&amp;bs=7305&amp;bl=2862782&amp;ct=image%2Fjpeg&amp;cn=%D0%B1%D1%83%D0%BA%D0%BB%D0%B5%D1%822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" name="Откидывание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81096" y="2634018"/>
            <a:ext cx="3008435" cy="422398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9727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60339"/>
            <a:ext cx="9569380" cy="972425"/>
          </a:xfrm>
        </p:spPr>
        <p:txBody>
          <a:bodyPr>
            <a:normAutofit fontScale="90000"/>
          </a:bodyPr>
          <a:lstStyle/>
          <a:p>
            <a:r>
              <a:rPr lang="ru-RU" dirty="0"/>
              <a:t>«Комфортные» преимущества </a:t>
            </a:r>
          </a:p>
        </p:txBody>
      </p:sp>
      <p:sp>
        <p:nvSpPr>
          <p:cNvPr id="7" name="Подзаголовок 6"/>
          <p:cNvSpPr>
            <a:spLocks noGrp="1"/>
          </p:cNvSpPr>
          <p:nvPr>
            <p:ph type="subTitle" idx="1"/>
          </p:nvPr>
        </p:nvSpPr>
        <p:spPr>
          <a:xfrm>
            <a:off x="1524000" y="1187354"/>
            <a:ext cx="6823435" cy="996287"/>
          </a:xfrm>
        </p:spPr>
        <p:txBody>
          <a:bodyPr>
            <a:normAutofit/>
          </a:bodyPr>
          <a:lstStyle/>
          <a:p>
            <a:r>
              <a:rPr lang="ru-RU" sz="4000" b="1" dirty="0"/>
              <a:t>СКЛАДЫВАНИЕ СТРЕЛЫ</a:t>
            </a:r>
          </a:p>
          <a:p>
            <a:endParaRPr lang="ru-RU" sz="4000" b="1" dirty="0"/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0031104" y="382136"/>
            <a:ext cx="1678675" cy="1801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/>
              <a:t> </a:t>
            </a:r>
            <a:endParaRPr lang="ru-RU" sz="9600" b="1" dirty="0"/>
          </a:p>
        </p:txBody>
      </p:sp>
      <p:sp>
        <p:nvSpPr>
          <p:cNvPr id="3" name="AutoShape 2" descr="https://apf.mail.ru/cgi-bin/readmsg/%D0%B1%D1%83%D0%BA%D0%BB%D0%B5%D1%822.jpg?id=14250309070000000162%3B0%3B1&amp;x-email=uolga%40bk.ru&amp;exif=1&amp;bs=7305&amp;bl=2862782&amp;ct=image%2Fjpeg&amp;cn=%D0%B1%D1%83%D0%BA%D0%BB%D0%B5%D1%822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36073" y="1"/>
            <a:ext cx="9531927" cy="12607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7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ru-RU" sz="8000" b="1" dirty="0"/>
          </a:p>
        </p:txBody>
      </p:sp>
      <p:pic>
        <p:nvPicPr>
          <p:cNvPr id="4" name="Складывание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470476" y="2656412"/>
            <a:ext cx="4921497" cy="36911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8561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60339"/>
            <a:ext cx="9144000" cy="1668461"/>
          </a:xfrm>
        </p:spPr>
        <p:txBody>
          <a:bodyPr/>
          <a:lstStyle/>
          <a:p>
            <a:r>
              <a:rPr lang="ru-RU" b="1" dirty="0"/>
              <a:t>Модельный ряд</a:t>
            </a: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 rot="10800000" flipV="1">
            <a:off x="6642785" y="6077712"/>
            <a:ext cx="1867497" cy="671207"/>
          </a:xfrm>
        </p:spPr>
        <p:txBody>
          <a:bodyPr>
            <a:normAutofit lnSpcReduction="10000"/>
          </a:bodyPr>
          <a:lstStyle/>
          <a:p>
            <a:r>
              <a:rPr lang="ru-RU" dirty="0" err="1">
                <a:solidFill>
                  <a:schemeClr val="tx1"/>
                </a:solidFill>
              </a:rPr>
              <a:t>Лайт</a:t>
            </a:r>
            <a:r>
              <a:rPr lang="ru-RU" dirty="0">
                <a:solidFill>
                  <a:schemeClr val="tx1"/>
                </a:solidFill>
              </a:rPr>
              <a:t>, Ручные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0031104" y="382136"/>
            <a:ext cx="1678675" cy="1801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/>
              <a:t> </a:t>
            </a:r>
            <a:endParaRPr lang="ru-RU" sz="9600" b="1" dirty="0"/>
          </a:p>
        </p:txBody>
      </p:sp>
      <p:sp>
        <p:nvSpPr>
          <p:cNvPr id="3" name="AutoShape 2" descr="https://apf.mail.ru/cgi-bin/readmsg/%D0%B1%D1%83%D0%BA%D0%BB%D0%B5%D1%822.jpg?id=14250309070000000162%3B0%3B1&amp;x-email=uolga%40bk.ru&amp;exif=1&amp;bs=7305&amp;bl=2862782&amp;ct=image%2Fjpeg&amp;cn=%D0%B1%D1%83%D0%BA%D0%BB%D0%B5%D1%822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36073" y="1"/>
            <a:ext cx="9531927" cy="12607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/>
              <a:t> </a:t>
            </a:r>
            <a:r>
              <a:rPr lang="ru-RU" sz="8000" b="1" dirty="0"/>
              <a:t>Шлагбаумы ФАНТОМ</a:t>
            </a:r>
          </a:p>
        </p:txBody>
      </p:sp>
      <p:sp>
        <p:nvSpPr>
          <p:cNvPr id="10" name="Равнобедренный треугольник 9"/>
          <p:cNvSpPr/>
          <p:nvPr/>
        </p:nvSpPr>
        <p:spPr>
          <a:xfrm>
            <a:off x="1136073" y="1828799"/>
            <a:ext cx="3405947" cy="4826833"/>
          </a:xfrm>
          <a:prstGeom prst="triangl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15" name="Стрелка вправо 14"/>
          <p:cNvSpPr/>
          <p:nvPr/>
        </p:nvSpPr>
        <p:spPr>
          <a:xfrm>
            <a:off x="3362193" y="1987854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Стрелка вправо 15"/>
          <p:cNvSpPr/>
          <p:nvPr/>
        </p:nvSpPr>
        <p:spPr>
          <a:xfrm>
            <a:off x="4628385" y="4297877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7" name="Подзаголовок 4"/>
          <p:cNvSpPr txBox="1">
            <a:spLocks/>
          </p:cNvSpPr>
          <p:nvPr/>
        </p:nvSpPr>
        <p:spPr>
          <a:xfrm>
            <a:off x="6174796" y="3965729"/>
            <a:ext cx="1849852" cy="816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Стандарт - автомат</a:t>
            </a:r>
          </a:p>
        </p:txBody>
      </p:sp>
      <p:sp>
        <p:nvSpPr>
          <p:cNvPr id="19" name="Стрелка вправо 18"/>
          <p:cNvSpPr/>
          <p:nvPr/>
        </p:nvSpPr>
        <p:spPr>
          <a:xfrm>
            <a:off x="5117589" y="6171000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" name="Подзаголовок 4"/>
          <p:cNvSpPr txBox="1">
            <a:spLocks/>
          </p:cNvSpPr>
          <p:nvPr/>
        </p:nvSpPr>
        <p:spPr>
          <a:xfrm rot="10800000" flipV="1">
            <a:off x="5045466" y="2046967"/>
            <a:ext cx="1983983" cy="671207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1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dirty="0"/>
              <a:t>Скоростные модели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031979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0031104" y="382136"/>
            <a:ext cx="1678675" cy="1801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/>
              <a:t> </a:t>
            </a:r>
            <a:endParaRPr lang="ru-RU" sz="9600" b="1" dirty="0"/>
          </a:p>
        </p:txBody>
      </p:sp>
      <p:sp>
        <p:nvSpPr>
          <p:cNvPr id="3" name="AutoShape 2" descr="https://apf.mail.ru/cgi-bin/readmsg/%D0%B1%D1%83%D0%BA%D0%BB%D0%B5%D1%822.jpg?id=14250309070000000162%3B0%3B1&amp;x-email=uolga%40bk.ru&amp;exif=1&amp;bs=7305&amp;bl=2862782&amp;ct=image%2Fjpeg&amp;cn=%D0%B1%D1%83%D0%BA%D0%BB%D0%B5%D1%822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357414" y="160338"/>
            <a:ext cx="9352365" cy="644880"/>
          </a:xfrm>
        </p:spPr>
        <p:txBody>
          <a:bodyPr>
            <a:normAutofit lnSpcReduction="10000"/>
          </a:bodyPr>
          <a:lstStyle/>
          <a:p>
            <a:r>
              <a:rPr lang="ru-RU" sz="4000" dirty="0"/>
              <a:t>Ручной шлагбаум ФАНТОМ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162" r="96321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1235" y="-995241"/>
            <a:ext cx="6256231" cy="768028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12770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9"/>
          <p:cNvSpPr>
            <a:spLocks noGrp="1"/>
          </p:cNvSpPr>
          <p:nvPr>
            <p:ph type="ctrTitle"/>
          </p:nvPr>
        </p:nvSpPr>
        <p:spPr>
          <a:xfrm>
            <a:off x="1743076" y="335757"/>
            <a:ext cx="8858250" cy="1707356"/>
          </a:xfrm>
        </p:spPr>
        <p:txBody>
          <a:bodyPr>
            <a:normAutofit fontScale="90000"/>
          </a:bodyPr>
          <a:lstStyle/>
          <a:p>
            <a:pPr lvl="0">
              <a:spcBef>
                <a:spcPct val="20000"/>
              </a:spcBef>
              <a:spcAft>
                <a:spcPts val="600"/>
              </a:spcAft>
            </a:pPr>
            <a:r>
              <a:rPr lang="ru-RU" sz="4000" b="1" cap="none" dirty="0">
                <a:ln>
                  <a:noFill/>
                </a:ln>
                <a:solidFill>
                  <a:prstClr val="white"/>
                </a:solidFill>
                <a:ea typeface="+mn-ea"/>
                <a:cs typeface="+mn-cs"/>
              </a:rPr>
              <a:t>Автоматический шлагбаум  ФАНТОМ </a:t>
            </a:r>
            <a:r>
              <a:rPr lang="ru-RU" sz="4000" b="1" cap="none" dirty="0" err="1" smtClean="0">
                <a:ln>
                  <a:noFill/>
                </a:ln>
                <a:solidFill>
                  <a:prstClr val="white"/>
                </a:solidFill>
                <a:ea typeface="+mn-ea"/>
                <a:cs typeface="+mn-cs"/>
              </a:rPr>
              <a:t>Лайт</a:t>
            </a:r>
            <a:r>
              <a:rPr lang="ru-RU" sz="4000" b="1" cap="none" dirty="0">
                <a:ln>
                  <a:noFill/>
                </a:ln>
                <a:solidFill>
                  <a:prstClr val="white"/>
                </a:solidFill>
                <a:ea typeface="+mn-ea"/>
                <a:cs typeface="+mn-cs"/>
              </a:rPr>
              <a:t/>
            </a:r>
            <a:br>
              <a:rPr lang="ru-RU" sz="4000" b="1" cap="none" dirty="0">
                <a:ln>
                  <a:noFill/>
                </a:ln>
                <a:solidFill>
                  <a:prstClr val="white"/>
                </a:solidFill>
                <a:ea typeface="+mn-ea"/>
                <a:cs typeface="+mn-cs"/>
              </a:rPr>
            </a:br>
            <a:endParaRPr lang="ru-RU" b="1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43000" cy="1143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884" y="1519238"/>
            <a:ext cx="7106319" cy="4429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3741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60339"/>
            <a:ext cx="9144000" cy="1763995"/>
          </a:xfrm>
        </p:spPr>
        <p:txBody>
          <a:bodyPr/>
          <a:lstStyle/>
          <a:p>
            <a:r>
              <a:rPr lang="ru-RU" dirty="0"/>
              <a:t>Преимущества</a:t>
            </a: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 rot="10800000" flipV="1">
            <a:off x="155572" y="1803400"/>
            <a:ext cx="5673727" cy="4940300"/>
          </a:xfrm>
        </p:spPr>
        <p:txBody>
          <a:bodyPr>
            <a:normAutofit fontScale="40000" lnSpcReduction="20000"/>
          </a:bodyPr>
          <a:lstStyle/>
          <a:p>
            <a:pPr algn="l"/>
            <a:endParaRPr lang="ru-RU" dirty="0"/>
          </a:p>
          <a:p>
            <a:pPr algn="l"/>
            <a:r>
              <a:rPr lang="ru-RU" sz="4300" b="1" dirty="0"/>
              <a:t>    1. ГЛАВНОЕ</a:t>
            </a:r>
          </a:p>
          <a:p>
            <a:pPr algn="l"/>
            <a:r>
              <a:rPr lang="ru-RU" sz="4300" b="1" dirty="0"/>
              <a:t>        </a:t>
            </a:r>
            <a:r>
              <a:rPr lang="ru-RU" sz="4400" b="1" dirty="0"/>
              <a:t>- время открывания</a:t>
            </a:r>
          </a:p>
          <a:p>
            <a:pPr algn="l"/>
            <a:r>
              <a:rPr lang="ru-RU" sz="4400" b="1" dirty="0"/>
              <a:t>          - интенсивность</a:t>
            </a:r>
          </a:p>
          <a:p>
            <a:pPr algn="l"/>
            <a:r>
              <a:rPr lang="ru-RU" sz="4400" b="1" dirty="0"/>
              <a:t>          - ресурс</a:t>
            </a:r>
          </a:p>
          <a:p>
            <a:pPr algn="l"/>
            <a:r>
              <a:rPr lang="ru-RU" sz="4400" b="1" dirty="0"/>
              <a:t>          - замедление и ускорение</a:t>
            </a:r>
          </a:p>
          <a:p>
            <a:pPr algn="l"/>
            <a:r>
              <a:rPr lang="ru-RU" sz="4300" b="1" dirty="0"/>
              <a:t>    2. ВАЖНОЕ</a:t>
            </a:r>
          </a:p>
          <a:p>
            <a:pPr algn="l"/>
            <a:r>
              <a:rPr lang="ru-RU" sz="4300" b="1" dirty="0"/>
              <a:t>        -</a:t>
            </a:r>
            <a:r>
              <a:rPr lang="ru-RU" sz="3700" b="1" dirty="0"/>
              <a:t>температурный диапазон</a:t>
            </a:r>
          </a:p>
          <a:p>
            <a:pPr algn="l"/>
            <a:r>
              <a:rPr lang="ru-RU" sz="3700" b="1" dirty="0"/>
              <a:t>        - анти-вандал</a:t>
            </a:r>
          </a:p>
          <a:p>
            <a:pPr algn="l"/>
            <a:r>
              <a:rPr lang="ru-RU" sz="4300" b="1" dirty="0"/>
              <a:t>    3. УДОБНОЕ</a:t>
            </a:r>
          </a:p>
          <a:p>
            <a:pPr algn="l"/>
            <a:r>
              <a:rPr lang="ru-RU" sz="3700" b="1" dirty="0"/>
              <a:t>        - функция отскока</a:t>
            </a:r>
          </a:p>
          <a:p>
            <a:pPr algn="l"/>
            <a:r>
              <a:rPr lang="ru-RU" sz="3700" b="1" dirty="0"/>
              <a:t>        -</a:t>
            </a:r>
            <a:r>
              <a:rPr lang="en-US" sz="3700" b="1" dirty="0"/>
              <a:t> </a:t>
            </a:r>
            <a:r>
              <a:rPr lang="ru-RU" sz="3700" b="1" dirty="0"/>
              <a:t>функция складывания</a:t>
            </a:r>
          </a:p>
          <a:p>
            <a:pPr algn="l"/>
            <a:r>
              <a:rPr lang="ru-RU" sz="3700" b="1" dirty="0"/>
              <a:t>        - заводские </a:t>
            </a:r>
          </a:p>
          <a:p>
            <a:pPr algn="l"/>
            <a:r>
              <a:rPr lang="ru-RU" sz="3700" b="1" dirty="0"/>
              <a:t>          настройки и комплект.-</a:t>
            </a:r>
            <a:r>
              <a:rPr lang="ru-RU" sz="3700" b="1" dirty="0" err="1"/>
              <a:t>ия</a:t>
            </a:r>
            <a:r>
              <a:rPr lang="ru-RU" sz="3700" b="1" dirty="0"/>
              <a:t> базы</a:t>
            </a:r>
          </a:p>
          <a:p>
            <a:pPr algn="l"/>
            <a:r>
              <a:rPr lang="ru-RU" sz="3700" b="1" dirty="0"/>
              <a:t>        - реверс</a:t>
            </a:r>
          </a:p>
          <a:p>
            <a:pPr algn="l"/>
            <a:endParaRPr lang="ru-RU" sz="4300" b="1" dirty="0"/>
          </a:p>
          <a:p>
            <a:endParaRPr lang="ru-RU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340591" y="2183641"/>
            <a:ext cx="5049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2" descr="https://apf.mail.ru/cgi-bin/readmsg/%D0%B1%D1%83%D0%BA%D0%BB%D0%B5%D1%822.jpg?id=14250309070000000162%3B0%3B1&amp;x-email=uolga%40bk.ru&amp;exif=1&amp;bs=7305&amp;bl=2862782&amp;ct=image%2Fjpeg&amp;cn=%D0%B1%D1%83%D0%BA%D0%BB%D0%B5%D1%822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36073" y="1"/>
            <a:ext cx="9531927" cy="12607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/>
              <a:t> </a:t>
            </a:r>
            <a:r>
              <a:rPr lang="ru-RU" sz="8000" b="1" dirty="0"/>
              <a:t>Шлагбаумы ФАНТОМ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130" y="2141658"/>
            <a:ext cx="6669879" cy="460204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  <a:softEdge rad="1270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778692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0031104" y="382136"/>
            <a:ext cx="1678675" cy="1801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</a:t>
            </a:r>
            <a:endParaRPr kumimoji="0" lang="ru-RU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3" name="AutoShape 2" descr="https://apf.mail.ru/cgi-bin/readmsg/%D0%B1%D1%83%D0%BA%D0%BB%D0%B5%D1%822.jpg?id=14250309070000000162%3B0%3B1&amp;x-email=uolga%40bk.ru&amp;exif=1&amp;bs=7305&amp;bl=2862782&amp;ct=image%2Fjpeg&amp;cn=%D0%B1%D1%83%D0%BA%D0%BB%D0%B5%D1%822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694330" y="160338"/>
            <a:ext cx="8625328" cy="1387108"/>
          </a:xfrm>
        </p:spPr>
        <p:txBody>
          <a:bodyPr>
            <a:normAutofit/>
          </a:bodyPr>
          <a:lstStyle/>
          <a:p>
            <a:r>
              <a:rPr lang="ru-RU" sz="4000" b="1" dirty="0">
                <a:solidFill>
                  <a:schemeClr val="tx1"/>
                </a:solidFill>
              </a:rPr>
              <a:t>Ш</a:t>
            </a:r>
            <a:r>
              <a:rPr lang="ru-RU" sz="4000" b="1" dirty="0" smtClean="0">
                <a:solidFill>
                  <a:schemeClr val="tx1"/>
                </a:solidFill>
              </a:rPr>
              <a:t>лагбаумы </a:t>
            </a:r>
            <a:r>
              <a:rPr lang="ru-RU" sz="4000" b="1" dirty="0">
                <a:solidFill>
                  <a:schemeClr val="tx1"/>
                </a:solidFill>
              </a:rPr>
              <a:t> </a:t>
            </a:r>
            <a:r>
              <a:rPr lang="ru-RU" sz="4000" b="1" dirty="0" smtClean="0">
                <a:solidFill>
                  <a:schemeClr val="tx1"/>
                </a:solidFill>
              </a:rPr>
              <a:t>ФАНТОМ </a:t>
            </a:r>
            <a:r>
              <a:rPr lang="ru-RU" sz="4000" b="1" dirty="0" err="1" smtClean="0">
                <a:solidFill>
                  <a:schemeClr val="tx1"/>
                </a:solidFill>
              </a:rPr>
              <a:t>Лайт</a:t>
            </a:r>
            <a:endParaRPr lang="ru-RU" sz="4000" b="1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43000" cy="1143000"/>
          </a:xfrm>
          <a:prstGeom prst="rect">
            <a:avLst/>
          </a:prstGeom>
        </p:spPr>
      </p:pic>
      <p:pic>
        <p:nvPicPr>
          <p:cNvPr id="2" name="video_2017-04-13_10-50-12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2240" y="2362310"/>
            <a:ext cx="6096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686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0031104" y="382136"/>
            <a:ext cx="1678675" cy="1801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/>
              <a:t> </a:t>
            </a:r>
            <a:endParaRPr lang="ru-RU" sz="9600" b="1" dirty="0"/>
          </a:p>
        </p:txBody>
      </p:sp>
      <p:sp>
        <p:nvSpPr>
          <p:cNvPr id="3" name="AutoShape 2" descr="https://apf.mail.ru/cgi-bin/readmsg/%D0%B1%D1%83%D0%BA%D0%BB%D0%B5%D1%822.jpg?id=14250309070000000162%3B0%3B1&amp;x-email=uolga%40bk.ru&amp;exif=1&amp;bs=7305&amp;bl=2862782&amp;ct=image%2Fjpeg&amp;cn=%D0%B1%D1%83%D0%BA%D0%BB%D0%B5%D1%822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706270" y="230677"/>
            <a:ext cx="10307471" cy="835949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chemeClr val="tx1"/>
                </a:solidFill>
              </a:rPr>
              <a:t>Автоматический шлагбаум  ФАНТОМ Стандарт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061" y="1773382"/>
            <a:ext cx="7283407" cy="4855605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43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0031104" y="382136"/>
            <a:ext cx="1678675" cy="1801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/>
              <a:t> </a:t>
            </a:r>
            <a:endParaRPr lang="ru-RU" sz="9600" b="1" dirty="0"/>
          </a:p>
        </p:txBody>
      </p:sp>
      <p:sp>
        <p:nvSpPr>
          <p:cNvPr id="3" name="AutoShape 2" descr="https://apf.mail.ru/cgi-bin/readmsg/%D0%B1%D1%83%D0%BA%D0%BB%D0%B5%D1%822.jpg?id=14250309070000000162%3B0%3B1&amp;x-email=uolga%40bk.ru&amp;exif=1&amp;bs=7305&amp;bl=2862782&amp;ct=image%2Fjpeg&amp;cn=%D0%B1%D1%83%D0%BA%D0%BB%D0%B5%D1%822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1929734" y="86103"/>
            <a:ext cx="11354936" cy="970796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chemeClr val="tx1"/>
                </a:solidFill>
              </a:rPr>
              <a:t>Модель ФАНТОМ Арктик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66" r="3765" b="20261"/>
          <a:stretch/>
        </p:blipFill>
        <p:spPr>
          <a:xfrm>
            <a:off x="1143000" y="1352932"/>
            <a:ext cx="9859368" cy="4239378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321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0031104" y="382136"/>
            <a:ext cx="1678675" cy="1801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/>
              <a:t> </a:t>
            </a:r>
            <a:endParaRPr lang="ru-RU" sz="9600" b="1" dirty="0"/>
          </a:p>
        </p:txBody>
      </p:sp>
      <p:sp>
        <p:nvSpPr>
          <p:cNvPr id="3" name="AutoShape 2" descr="https://apf.mail.ru/cgi-bin/readmsg/%D0%B1%D1%83%D0%BA%D0%BB%D0%B5%D1%822.jpg?id=14250309070000000162%3B0%3B1&amp;x-email=uolga%40bk.ru&amp;exif=1&amp;bs=7305&amp;bl=2862782&amp;ct=image%2Fjpeg&amp;cn=%D0%B1%D1%83%D0%BA%D0%BB%D0%B5%D1%822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754424" y="57743"/>
            <a:ext cx="8116017" cy="970796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chemeClr val="tx1"/>
                </a:solidFill>
              </a:rPr>
              <a:t>Модель ФАНТОМ Гранд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17" t="27810" r="6212" b="20023"/>
          <a:stretch/>
        </p:blipFill>
        <p:spPr>
          <a:xfrm>
            <a:off x="1143000" y="1656784"/>
            <a:ext cx="9605035" cy="429134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9528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Перекрыватель пассажиропотока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143055" cy="114305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6843" y="1557337"/>
            <a:ext cx="5443538" cy="306199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342900"/>
            <a:ext cx="4972843" cy="3729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20846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0031104" y="382136"/>
            <a:ext cx="1678675" cy="1801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/>
              <a:t> </a:t>
            </a:r>
            <a:endParaRPr lang="ru-RU" sz="9600" b="1" dirty="0"/>
          </a:p>
        </p:txBody>
      </p:sp>
      <p:sp>
        <p:nvSpPr>
          <p:cNvPr id="3" name="AutoShape 2" descr="https://apf.mail.ru/cgi-bin/readmsg/%D0%B1%D1%83%D0%BA%D0%BB%D0%B5%D1%822.jpg?id=14250309070000000162%3B0%3B1&amp;x-email=uolga%40bk.ru&amp;exif=1&amp;bs=7305&amp;bl=2862782&amp;ct=image%2Fjpeg&amp;cn=%D0%B1%D1%83%D0%BA%D0%BB%D0%B5%D1%822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3401592" y="160338"/>
            <a:ext cx="6918065" cy="1387108"/>
          </a:xfrm>
        </p:spPr>
        <p:txBody>
          <a:bodyPr>
            <a:normAutofit fontScale="70000" lnSpcReduction="20000"/>
          </a:bodyPr>
          <a:lstStyle/>
          <a:p>
            <a:r>
              <a:rPr lang="ru-RU" sz="4000" b="1" dirty="0">
                <a:solidFill>
                  <a:schemeClr val="tx1"/>
                </a:solidFill>
              </a:rPr>
              <a:t>Скоростные шлагбаумы </a:t>
            </a:r>
          </a:p>
          <a:p>
            <a:r>
              <a:rPr lang="ru-RU" sz="4000" b="1" dirty="0">
                <a:solidFill>
                  <a:schemeClr val="tx1"/>
                </a:solidFill>
              </a:rPr>
              <a:t>ФАНТОМ Спринт, </a:t>
            </a:r>
            <a:r>
              <a:rPr lang="ru-RU" sz="4000" b="1" dirty="0" err="1">
                <a:solidFill>
                  <a:schemeClr val="tx1"/>
                </a:solidFill>
              </a:rPr>
              <a:t>Суперспринт</a:t>
            </a:r>
            <a:r>
              <a:rPr lang="ru-RU" sz="4000" b="1" dirty="0">
                <a:solidFill>
                  <a:schemeClr val="tx1"/>
                </a:solidFill>
              </a:rPr>
              <a:t> и Ультра</a:t>
            </a:r>
          </a:p>
        </p:txBody>
      </p:sp>
      <p:pic>
        <p:nvPicPr>
          <p:cNvPr id="4" name="Спринт_и_склад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732795" y="1844619"/>
            <a:ext cx="6174842" cy="4631132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41847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1"/>
          <p:cNvSpPr txBox="1">
            <a:spLocks/>
          </p:cNvSpPr>
          <p:nvPr/>
        </p:nvSpPr>
        <p:spPr>
          <a:xfrm>
            <a:off x="10031104" y="382136"/>
            <a:ext cx="1678675" cy="1801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entury Gothic" panose="020B0502020202020204"/>
                <a:ea typeface="+mj-ea"/>
                <a:cs typeface="+mj-cs"/>
              </a:rPr>
              <a:t> </a:t>
            </a:r>
            <a:endParaRPr kumimoji="0" lang="ru-RU" sz="9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j-ea"/>
              <a:cs typeface="+mj-cs"/>
            </a:endParaRPr>
          </a:p>
        </p:txBody>
      </p:sp>
      <p:sp>
        <p:nvSpPr>
          <p:cNvPr id="3" name="AutoShape 2" descr="https://apf.mail.ru/cgi-bin/readmsg/%D0%B1%D1%83%D0%BA%D0%BB%D0%B5%D1%822.jpg?id=14250309070000000162%3B0%3B1&amp;x-email=uolga%40bk.ru&amp;exif=1&amp;bs=7305&amp;bl=2862782&amp;ct=image%2Fjpeg&amp;cn=%D0%B1%D1%83%D0%BA%D0%BB%D0%B5%D1%822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entury Gothic" panose="020B0502020202020204"/>
              <a:ea typeface="+mn-ea"/>
              <a:cs typeface="+mn-cs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4556234" y="677916"/>
            <a:ext cx="5763424" cy="1986456"/>
          </a:xfrm>
        </p:spPr>
        <p:txBody>
          <a:bodyPr>
            <a:normAutofit lnSpcReduction="10000"/>
          </a:bodyPr>
          <a:lstStyle/>
          <a:p>
            <a:r>
              <a:rPr lang="ru-RU" sz="4000" b="1" dirty="0">
                <a:solidFill>
                  <a:schemeClr val="tx1"/>
                </a:solidFill>
              </a:rPr>
              <a:t>Скоростные шлагбаумы </a:t>
            </a:r>
          </a:p>
          <a:p>
            <a:r>
              <a:rPr lang="ru-RU" sz="4000" b="1" dirty="0">
                <a:solidFill>
                  <a:schemeClr val="tx1"/>
                </a:solidFill>
              </a:rPr>
              <a:t>ФАНТОМ </a:t>
            </a:r>
            <a:r>
              <a:rPr lang="ru-RU" sz="4000" b="1" dirty="0" smtClean="0">
                <a:solidFill>
                  <a:schemeClr val="tx1"/>
                </a:solidFill>
              </a:rPr>
              <a:t>Ультра</a:t>
            </a:r>
            <a:endParaRPr lang="ru-RU" sz="4000" b="1" dirty="0">
              <a:solidFill>
                <a:schemeClr val="tx1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43000" cy="1143000"/>
          </a:xfrm>
          <a:prstGeom prst="rect">
            <a:avLst/>
          </a:prstGeom>
        </p:spPr>
      </p:pic>
      <p:pic>
        <p:nvPicPr>
          <p:cNvPr id="2" name="video_2017-04-13_10-51-1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2075" y="92075"/>
            <a:ext cx="342900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696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121688" y="7937"/>
            <a:ext cx="6695552" cy="1293707"/>
          </a:xfrm>
        </p:spPr>
        <p:txBody>
          <a:bodyPr/>
          <a:lstStyle/>
          <a:p>
            <a:r>
              <a:rPr lang="ru-RU" b="1" dirty="0"/>
              <a:t>Удачных продаж!!!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0031104" y="382136"/>
            <a:ext cx="1678675" cy="1801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/>
              <a:t> </a:t>
            </a:r>
            <a:endParaRPr lang="ru-RU" sz="9600" b="1" dirty="0"/>
          </a:p>
        </p:txBody>
      </p:sp>
      <p:sp>
        <p:nvSpPr>
          <p:cNvPr id="3" name="AutoShape 2" descr="https://apf.mail.ru/cgi-bin/readmsg/%D0%B1%D1%83%D0%BA%D0%BB%D0%B5%D1%822.jpg?id=14250309070000000162%3B0%3B1&amp;x-email=uolga%40bk.ru&amp;exif=1&amp;bs=7305&amp;bl=2862782&amp;ct=image%2Fjpeg&amp;cn=%D0%B1%D1%83%D0%BA%D0%BB%D0%B5%D1%822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3142" y="1828800"/>
            <a:ext cx="8266481" cy="4521150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7277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60339"/>
            <a:ext cx="9144000" cy="1763995"/>
          </a:xfrm>
        </p:spPr>
        <p:txBody>
          <a:bodyPr/>
          <a:lstStyle/>
          <a:p>
            <a:r>
              <a:rPr lang="ru-RU" dirty="0"/>
              <a:t>Главные преимущества</a:t>
            </a:r>
          </a:p>
        </p:txBody>
      </p:sp>
      <p:sp>
        <p:nvSpPr>
          <p:cNvPr id="21" name="Подзаголовок 20"/>
          <p:cNvSpPr>
            <a:spLocks noGrp="1"/>
          </p:cNvSpPr>
          <p:nvPr>
            <p:ph type="subTitle" idx="1"/>
          </p:nvPr>
        </p:nvSpPr>
        <p:spPr>
          <a:xfrm>
            <a:off x="1413467" y="2084672"/>
            <a:ext cx="9890928" cy="690993"/>
          </a:xfrm>
        </p:spPr>
        <p:txBody>
          <a:bodyPr>
            <a:normAutofit/>
          </a:bodyPr>
          <a:lstStyle/>
          <a:p>
            <a:r>
              <a:rPr lang="ru-RU" sz="3600" b="1" dirty="0"/>
              <a:t>ВРЕМЯ ОТКРЫВАНИЯ, ИНТЕНСИВНОСТЬ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340591" y="2183641"/>
            <a:ext cx="5049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2" descr="https://apf.mail.ru/cgi-bin/readmsg/%D0%B1%D1%83%D0%BA%D0%BB%D0%B5%D1%822.jpg?id=14250309070000000162%3B0%3B1&amp;x-email=uolga%40bk.ru&amp;exif=1&amp;bs=7305&amp;bl=2862782&amp;ct=image%2Fjpeg&amp;cn=%D0%B1%D1%83%D0%BA%D0%BB%D0%B5%D1%822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36073" y="1"/>
            <a:ext cx="9531927" cy="12607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/>
              <a:t> </a:t>
            </a:r>
            <a:r>
              <a:rPr lang="ru-RU" sz="8000" b="1" dirty="0"/>
              <a:t>Шлагбаумы ФАНТОМ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2124275"/>
              </p:ext>
            </p:extLst>
          </p:nvPr>
        </p:nvGraphicFramePr>
        <p:xfrm>
          <a:off x="0" y="2748242"/>
          <a:ext cx="12192001" cy="44196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5474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13316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80419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98278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069029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2248092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1743076">
                <a:tc>
                  <a:txBody>
                    <a:bodyPr/>
                    <a:lstStyle/>
                    <a:p>
                      <a:r>
                        <a:rPr lang="ru-RU" sz="3200" dirty="0" smtClean="0"/>
                        <a:t>Модели</a:t>
                      </a:r>
                      <a:endParaRPr lang="ru-RU" sz="3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32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Стандарт, </a:t>
                      </a:r>
                      <a:r>
                        <a:rPr lang="ru-RU" sz="3200" b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Лайт</a:t>
                      </a:r>
                      <a:r>
                        <a:rPr lang="ru-RU" sz="32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(до 4 м)</a:t>
                      </a:r>
                      <a:endParaRPr lang="ru-RU" sz="3200" b="1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32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Ультра (до 3м) </a:t>
                      </a:r>
                      <a:endParaRPr lang="ru-RU" sz="3200" b="1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32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Спринт </a:t>
                      </a:r>
                      <a:r>
                        <a:rPr lang="ru-RU" sz="3200" b="1" kern="1200" baseline="0" dirty="0" err="1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Суперспринт</a:t>
                      </a:r>
                      <a:r>
                        <a:rPr lang="ru-RU" sz="32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 (3 м)</a:t>
                      </a:r>
                      <a:endParaRPr lang="ru-RU" sz="3200" b="1" kern="1200" baseline="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3200" b="1" kern="1200" baseline="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2-6 </a:t>
                      </a:r>
                      <a:r>
                        <a:rPr lang="ru-RU" sz="32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м (Арктик)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3200" b="1" kern="1200" baseline="0" dirty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+mn-cs"/>
                        </a:rPr>
                        <a:t>6 м (Гранд)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2960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en-US" sz="2400" b="1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T</a:t>
                      </a:r>
                      <a:r>
                        <a:rPr lang="en-US" sz="2400" b="1" kern="1200" baseline="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 </a:t>
                      </a:r>
                      <a:r>
                        <a:rPr lang="ru-RU" sz="2400" b="1" kern="1200" baseline="0" dirty="0" err="1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откр</a:t>
                      </a:r>
                      <a:endParaRPr lang="ru-RU" sz="2400" b="1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  </a:t>
                      </a:r>
                      <a:r>
                        <a:rPr lang="ru-RU" sz="2000" b="1" dirty="0"/>
                        <a:t>2,5 сек</a:t>
                      </a:r>
                      <a:r>
                        <a:rPr lang="ru-RU" sz="2000" b="1" dirty="0" smtClean="0"/>
                        <a:t>., 3,5 сек.</a:t>
                      </a:r>
                      <a:endParaRPr lang="ru-RU" sz="2000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0,7 сек.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1,8 сек., 1,1 сек.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   7 сек.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     7 сек.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95821">
                <a:tc>
                  <a:txBody>
                    <a:bodyPr/>
                    <a:lstStyle/>
                    <a:p>
                      <a:pPr marL="0" algn="l" defTabSz="914400" rtl="0" eaLnBrk="1" latinLnBrk="0" hangingPunct="1"/>
                      <a:r>
                        <a:rPr lang="ru-RU" sz="2400" b="1" kern="1200" dirty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Кол. циклов в час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360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   1285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500, 820</a:t>
                      </a:r>
                      <a:endParaRPr lang="ru-RU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130</a:t>
                      </a:r>
                      <a:endParaRPr lang="ru-RU" sz="20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/>
                      <a:r>
                        <a:rPr lang="ru-RU" sz="2000" b="1" kern="1200" dirty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130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579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60339"/>
            <a:ext cx="9144000" cy="1763995"/>
          </a:xfrm>
        </p:spPr>
        <p:txBody>
          <a:bodyPr/>
          <a:lstStyle/>
          <a:p>
            <a:r>
              <a:rPr lang="ru-RU" dirty="0"/>
              <a:t>Главные преимущества</a:t>
            </a:r>
          </a:p>
        </p:txBody>
      </p:sp>
      <p:sp>
        <p:nvSpPr>
          <p:cNvPr id="21" name="Подзаголовок 20"/>
          <p:cNvSpPr>
            <a:spLocks noGrp="1"/>
          </p:cNvSpPr>
          <p:nvPr>
            <p:ph type="subTitle" idx="1"/>
          </p:nvPr>
        </p:nvSpPr>
        <p:spPr>
          <a:xfrm>
            <a:off x="6293426" y="2183640"/>
            <a:ext cx="5428674" cy="4356859"/>
          </a:xfrm>
        </p:spPr>
        <p:txBody>
          <a:bodyPr>
            <a:noAutofit/>
          </a:bodyPr>
          <a:lstStyle/>
          <a:p>
            <a:r>
              <a:rPr lang="ru-RU" sz="3600" b="1" dirty="0"/>
              <a:t>ГЛАВНОЕ </a:t>
            </a:r>
            <a:r>
              <a:rPr lang="en-US" sz="3600" b="1" dirty="0"/>
              <a:t>:</a:t>
            </a:r>
            <a:endParaRPr lang="ru-RU" sz="3600" b="1" dirty="0"/>
          </a:p>
          <a:p>
            <a:r>
              <a:rPr lang="ru-RU" sz="3600" b="1" dirty="0"/>
              <a:t>РЕСУРС</a:t>
            </a:r>
          </a:p>
          <a:p>
            <a:endParaRPr lang="ru-RU" sz="3600" b="1" dirty="0"/>
          </a:p>
          <a:p>
            <a:r>
              <a:rPr lang="ru-RU" sz="6000" b="1" i="1" dirty="0">
                <a:solidFill>
                  <a:schemeClr val="bg1"/>
                </a:solidFill>
              </a:rPr>
              <a:t>1 МИЛЛИОН  ЦИКЛОВ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340591" y="2183641"/>
            <a:ext cx="5049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2" descr="https://apf.mail.ru/cgi-bin/readmsg/%D0%B1%D1%83%D0%BA%D0%BB%D0%B5%D1%822.jpg?id=14250309070000000162%3B0%3B1&amp;x-email=uolga%40bk.ru&amp;exif=1&amp;bs=7305&amp;bl=2862782&amp;ct=image%2Fjpeg&amp;cn=%D0%B1%D1%83%D0%BA%D0%BB%D0%B5%D1%822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36073" y="1"/>
            <a:ext cx="9531927" cy="12607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/>
              <a:t> </a:t>
            </a:r>
            <a:r>
              <a:rPr lang="ru-RU" sz="8000" b="1" dirty="0"/>
              <a:t>Шлагбаумы ФАНТОМ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575" y="3023691"/>
            <a:ext cx="5749925" cy="351680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9996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60339"/>
            <a:ext cx="9144000" cy="1763995"/>
          </a:xfrm>
        </p:spPr>
        <p:txBody>
          <a:bodyPr/>
          <a:lstStyle/>
          <a:p>
            <a:r>
              <a:rPr lang="ru-RU" dirty="0"/>
              <a:t>Главные преимущества</a:t>
            </a:r>
          </a:p>
        </p:txBody>
      </p:sp>
      <p:sp>
        <p:nvSpPr>
          <p:cNvPr id="21" name="Подзаголовок 20"/>
          <p:cNvSpPr>
            <a:spLocks noGrp="1"/>
          </p:cNvSpPr>
          <p:nvPr>
            <p:ph type="subTitle" idx="1"/>
          </p:nvPr>
        </p:nvSpPr>
        <p:spPr>
          <a:xfrm>
            <a:off x="155575" y="2581729"/>
            <a:ext cx="4267199" cy="2070100"/>
          </a:xfrm>
        </p:spPr>
        <p:txBody>
          <a:bodyPr>
            <a:noAutofit/>
          </a:bodyPr>
          <a:lstStyle/>
          <a:p>
            <a:r>
              <a:rPr lang="ru-RU" sz="3600" b="1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ПЛАВНЫЙ РАЗГОН И ТОРМОЖЕНИЕ</a:t>
            </a:r>
          </a:p>
          <a:p>
            <a:endParaRPr lang="ru-RU" sz="3600" b="1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340591" y="2183641"/>
            <a:ext cx="5049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AutoShape 2" descr="https://apf.mail.ru/cgi-bin/readmsg/%D0%B1%D1%83%D0%BA%D0%BB%D0%B5%D1%822.jpg?id=14250309070000000162%3B0%3B1&amp;x-email=uolga%40bk.ru&amp;exif=1&amp;bs=7305&amp;bl=2862782&amp;ct=image%2Fjpeg&amp;cn=%D0%B1%D1%83%D0%BA%D0%BB%D0%B5%D1%822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36073" y="1"/>
            <a:ext cx="9531927" cy="12607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/>
              <a:t> </a:t>
            </a:r>
            <a:r>
              <a:rPr lang="ru-RU" sz="8000" b="1" dirty="0"/>
              <a:t>Шлагбаумы ФАНТОМ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1200" y="2490001"/>
            <a:ext cx="7309703" cy="4047390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5028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01800" y="1104901"/>
            <a:ext cx="8966200" cy="874024"/>
          </a:xfrm>
        </p:spPr>
        <p:txBody>
          <a:bodyPr>
            <a:normAutofit/>
          </a:bodyPr>
          <a:lstStyle/>
          <a:p>
            <a:r>
              <a:rPr lang="ru-RU" dirty="0"/>
              <a:t>Главные преимущества</a:t>
            </a: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 rot="10800000" flipV="1">
            <a:off x="6223379" y="2879678"/>
            <a:ext cx="5786650" cy="3631958"/>
          </a:xfrm>
        </p:spPr>
        <p:txBody>
          <a:bodyPr>
            <a:normAutofit/>
          </a:bodyPr>
          <a:lstStyle/>
          <a:p>
            <a:pPr algn="l">
              <a:lnSpc>
                <a:spcPct val="70000"/>
              </a:lnSpc>
            </a:pPr>
            <a:r>
              <a:rPr lang="ru-RU" sz="4000" b="1" dirty="0"/>
              <a:t>   ЗА СЧЕТ ЧЕГО</a:t>
            </a:r>
            <a:r>
              <a:rPr lang="en-US" sz="4000" b="1" dirty="0"/>
              <a:t>?</a:t>
            </a:r>
            <a:endParaRPr lang="ru-RU" sz="4000" b="1" dirty="0"/>
          </a:p>
          <a:p>
            <a:r>
              <a:rPr lang="ru-RU" sz="3200" dirty="0"/>
              <a:t>   Мотор-редуктор общепромышленного назначения.</a:t>
            </a:r>
          </a:p>
          <a:p>
            <a:pPr algn="l"/>
            <a:r>
              <a:rPr lang="ru-RU" dirty="0"/>
              <a:t>     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340591" y="2183641"/>
            <a:ext cx="5049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/>
          <p:cNvSpPr txBox="1">
            <a:spLocks/>
          </p:cNvSpPr>
          <p:nvPr/>
        </p:nvSpPr>
        <p:spPr>
          <a:xfrm>
            <a:off x="10031104" y="382136"/>
            <a:ext cx="1678675" cy="1801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/>
              <a:t> </a:t>
            </a:r>
            <a:endParaRPr lang="ru-RU" sz="9600" b="1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1136073" y="1"/>
            <a:ext cx="9531927" cy="12607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25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/>
              <a:t> </a:t>
            </a:r>
            <a:r>
              <a:rPr lang="ru-RU" sz="8000" b="1" dirty="0"/>
              <a:t>Шлагбаумы ФАНТОМ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448" b="89923" l="10000" r="92847">
                        <a14:foregroundMark x1="56861" y1="27601" x2="56861" y2="27601"/>
                        <a14:foregroundMark x1="55985" y1="27601" x2="69416" y2="36802"/>
                        <a14:foregroundMark x1="77664" y1="41073" x2="77664" y2="41073"/>
                        <a14:foregroundMark x1="83869" y1="58817" x2="83869" y2="58817"/>
                        <a14:foregroundMark x1="68321" y1="26506" x2="68321" y2="26506"/>
                        <a14:foregroundMark x1="65839" y1="24973" x2="65839" y2="24973"/>
                        <a14:foregroundMark x1="28613" y1="23111" x2="28613" y2="23111"/>
                        <a14:foregroundMark x1="15547" y1="39759" x2="15547" y2="39759"/>
                        <a14:foregroundMark x1="18394" y1="59584" x2="18394" y2="59584"/>
                        <a14:foregroundMark x1="18394" y1="72070" x2="18394" y2="72070"/>
                        <a14:foregroundMark x1="33942" y1="72837" x2="33942" y2="72837"/>
                        <a14:foregroundMark x1="43650" y1="78642" x2="43650" y2="78642"/>
                        <a14:foregroundMark x1="54380" y1="79189" x2="54380" y2="791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97" y="2701690"/>
            <a:ext cx="5693139" cy="3795426"/>
          </a:xfrm>
          <a:prstGeom prst="rect">
            <a:avLst/>
          </a:prstGeom>
          <a:effectLst>
            <a:softEdge rad="127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61753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241946" y="1"/>
            <a:ext cx="9426054" cy="1514900"/>
          </a:xfrm>
        </p:spPr>
        <p:txBody>
          <a:bodyPr>
            <a:noAutofit/>
          </a:bodyPr>
          <a:lstStyle/>
          <a:p>
            <a:pPr algn="l"/>
            <a:r>
              <a:rPr lang="ru-RU" b="1" dirty="0"/>
              <a:t>Главные</a:t>
            </a:r>
            <a:br>
              <a:rPr lang="ru-RU" b="1" dirty="0"/>
            </a:br>
            <a:r>
              <a:rPr lang="ru-RU" b="1" dirty="0"/>
              <a:t>преимущества</a:t>
            </a: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 rot="10800000" flipV="1">
            <a:off x="179879" y="2023671"/>
            <a:ext cx="6175947" cy="4834329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70000"/>
              </a:lnSpc>
            </a:pPr>
            <a:r>
              <a:rPr lang="ru-RU" sz="5200" b="1" dirty="0"/>
              <a:t> ЗА СЧЕТ ЧЕГО</a:t>
            </a:r>
            <a:r>
              <a:rPr lang="en-US" sz="5200" b="1" dirty="0"/>
              <a:t>?</a:t>
            </a:r>
            <a:endParaRPr lang="ru-RU" sz="5200" b="1" dirty="0"/>
          </a:p>
          <a:p>
            <a:pPr algn="l"/>
            <a:r>
              <a:rPr lang="ru-RU" sz="2800" dirty="0"/>
              <a:t>    </a:t>
            </a:r>
            <a:r>
              <a:rPr lang="ru-RU" sz="3600" b="1" dirty="0" err="1"/>
              <a:t>кулисно</a:t>
            </a:r>
            <a:r>
              <a:rPr lang="en-US" sz="3600" b="1" dirty="0"/>
              <a:t>-</a:t>
            </a:r>
            <a:r>
              <a:rPr lang="ru-RU" sz="3600" b="1" dirty="0"/>
              <a:t>рычажный механизм </a:t>
            </a:r>
            <a:r>
              <a:rPr lang="ru-RU" sz="2800" dirty="0"/>
              <a:t> </a:t>
            </a:r>
          </a:p>
          <a:p>
            <a:pPr algn="l"/>
            <a:endParaRPr lang="ru-RU" sz="2800" dirty="0"/>
          </a:p>
          <a:p>
            <a:pPr marL="457200" indent="-457200" algn="l">
              <a:buFontTx/>
              <a:buChar char="-"/>
            </a:pPr>
            <a:r>
              <a:rPr lang="ru-RU" sz="2800" dirty="0">
                <a:solidFill>
                  <a:schemeClr val="bg1"/>
                </a:solidFill>
              </a:rPr>
              <a:t>нет упоров крайних положений</a:t>
            </a:r>
          </a:p>
          <a:p>
            <a:pPr marL="342900" indent="-342900" algn="l">
              <a:buFontTx/>
              <a:buChar char="-"/>
            </a:pPr>
            <a:r>
              <a:rPr lang="ru-RU" sz="2500" dirty="0">
                <a:solidFill>
                  <a:schemeClr val="bg1"/>
                </a:solidFill>
              </a:rPr>
              <a:t>резкая остановка, удары  - корпус защищает червячную передачу редуктора</a:t>
            </a:r>
          </a:p>
          <a:p>
            <a:pPr marL="342900" indent="-342900" algn="l">
              <a:buFontTx/>
              <a:buChar char="-"/>
            </a:pPr>
            <a:endParaRPr lang="ru-RU" sz="2800" dirty="0"/>
          </a:p>
          <a:p>
            <a:pPr marL="342900" indent="-342900" algn="l">
              <a:buFontTx/>
              <a:buChar char="-"/>
            </a:pPr>
            <a:endParaRPr lang="ru-RU" sz="2800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340591" y="2183641"/>
            <a:ext cx="5049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/>
          <p:cNvSpPr txBox="1">
            <a:spLocks/>
          </p:cNvSpPr>
          <p:nvPr/>
        </p:nvSpPr>
        <p:spPr>
          <a:xfrm>
            <a:off x="10031104" y="382136"/>
            <a:ext cx="1678675" cy="1801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/>
              <a:t> </a:t>
            </a:r>
            <a:endParaRPr lang="ru-RU" sz="9600" b="1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2016" y="-34638"/>
            <a:ext cx="4572000" cy="68580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33849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"/>
            <a:ext cx="9144000" cy="1108363"/>
          </a:xfrm>
        </p:spPr>
        <p:txBody>
          <a:bodyPr/>
          <a:lstStyle/>
          <a:p>
            <a:r>
              <a:rPr lang="ru-RU" b="1" dirty="0"/>
              <a:t>Преимущества</a:t>
            </a:r>
          </a:p>
        </p:txBody>
      </p:sp>
      <p:sp>
        <p:nvSpPr>
          <p:cNvPr id="10" name="Подзаголовок 9"/>
          <p:cNvSpPr>
            <a:spLocks noGrp="1"/>
          </p:cNvSpPr>
          <p:nvPr>
            <p:ph type="subTitle" idx="1"/>
          </p:nvPr>
        </p:nvSpPr>
        <p:spPr>
          <a:xfrm rot="10800000" flipV="1">
            <a:off x="179879" y="2183639"/>
            <a:ext cx="6175947" cy="3977318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l">
              <a:lnSpc>
                <a:spcPct val="70000"/>
              </a:lnSpc>
            </a:pPr>
            <a:r>
              <a:rPr lang="ru-RU" sz="5200" b="1" dirty="0"/>
              <a:t>  ЗА СЧЕТ ЧЕГО</a:t>
            </a:r>
            <a:r>
              <a:rPr lang="en-US" sz="5200" b="1" dirty="0"/>
              <a:t>?</a:t>
            </a:r>
          </a:p>
          <a:p>
            <a:pPr algn="l">
              <a:lnSpc>
                <a:spcPct val="70000"/>
              </a:lnSpc>
            </a:pPr>
            <a:endParaRPr lang="ru-RU" sz="5200" b="1" dirty="0"/>
          </a:p>
          <a:p>
            <a:pPr algn="l"/>
            <a:r>
              <a:rPr lang="ru-RU" sz="2800" dirty="0"/>
              <a:t>За счет непрерывного однонаправленного вращения продлевается срок эксплуатации механизма редуктора</a:t>
            </a:r>
          </a:p>
          <a:p>
            <a:pPr marL="342900" indent="-342900" algn="l">
              <a:buFontTx/>
              <a:buChar char="-"/>
            </a:pPr>
            <a:endParaRPr lang="ru-RU" sz="2800" dirty="0"/>
          </a:p>
          <a:p>
            <a:pPr algn="l"/>
            <a:endParaRPr lang="ru-RU" sz="2800" dirty="0"/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2340591" y="2183641"/>
            <a:ext cx="504967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1"/>
          <p:cNvSpPr txBox="1">
            <a:spLocks/>
          </p:cNvSpPr>
          <p:nvPr/>
        </p:nvSpPr>
        <p:spPr>
          <a:xfrm>
            <a:off x="10031104" y="382136"/>
            <a:ext cx="1678675" cy="1801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/>
              <a:t> </a:t>
            </a:r>
            <a:endParaRPr lang="ru-RU" sz="9600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43000" cy="1143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308195"/>
            <a:ext cx="5419498" cy="33986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2861780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739611" y="382134"/>
            <a:ext cx="9531927" cy="1054643"/>
          </a:xfrm>
        </p:spPr>
        <p:txBody>
          <a:bodyPr/>
          <a:lstStyle/>
          <a:p>
            <a:r>
              <a:rPr lang="ru-RU" dirty="0"/>
              <a:t>Важные преимущества</a:t>
            </a: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10031104" y="382136"/>
            <a:ext cx="1678675" cy="18015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b="1" dirty="0"/>
              <a:t> </a:t>
            </a:r>
            <a:endParaRPr lang="ru-RU" sz="9600" b="1" dirty="0"/>
          </a:p>
        </p:txBody>
      </p:sp>
      <p:sp>
        <p:nvSpPr>
          <p:cNvPr id="3" name="AutoShape 2" descr="https://apf.mail.ru/cgi-bin/readmsg/%D0%B1%D1%83%D0%BA%D0%BB%D0%B5%D1%822.jpg?id=14250309070000000162%3B0%3B1&amp;x-email=uolga%40bk.ru&amp;exif=1&amp;bs=7305&amp;bl=2862782&amp;ct=image%2Fjpeg&amp;cn=%D0%B1%D1%83%D0%BA%D0%BB%D0%B5%D1%822.jpg&amp;cte=binar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Заголовок 1"/>
          <p:cNvSpPr txBox="1">
            <a:spLocks/>
          </p:cNvSpPr>
          <p:nvPr/>
        </p:nvSpPr>
        <p:spPr>
          <a:xfrm>
            <a:off x="1136073" y="1"/>
            <a:ext cx="9531927" cy="1260763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0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9600" dirty="0"/>
              <a:t> </a:t>
            </a:r>
            <a:endParaRPr lang="ru-RU" sz="8000" b="1" dirty="0"/>
          </a:p>
        </p:txBody>
      </p:sp>
      <p:sp>
        <p:nvSpPr>
          <p:cNvPr id="12" name="Подзаголовок 9"/>
          <p:cNvSpPr txBox="1">
            <a:spLocks/>
          </p:cNvSpPr>
          <p:nvPr/>
        </p:nvSpPr>
        <p:spPr>
          <a:xfrm rot="10800000" flipV="1">
            <a:off x="520700" y="2166910"/>
            <a:ext cx="4483100" cy="2715722"/>
          </a:xfrm>
          <a:prstGeom prst="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endParaRPr lang="ru-RU" dirty="0">
              <a:solidFill>
                <a:schemeClr val="bg1"/>
              </a:solidFill>
            </a:endParaRPr>
          </a:p>
          <a:p>
            <a:pPr algn="l"/>
            <a:r>
              <a:rPr lang="en-US" b="1" dirty="0">
                <a:solidFill>
                  <a:schemeClr val="bg1"/>
                </a:solidFill>
              </a:rPr>
              <a:t>1.</a:t>
            </a:r>
            <a:r>
              <a:rPr lang="ru-RU" b="1" dirty="0">
                <a:solidFill>
                  <a:schemeClr val="bg1"/>
                </a:solidFill>
              </a:rPr>
              <a:t>АНТИ</a:t>
            </a:r>
            <a:r>
              <a:rPr lang="en-US" b="1" dirty="0">
                <a:solidFill>
                  <a:schemeClr val="bg1"/>
                </a:solidFill>
              </a:rPr>
              <a:t>-</a:t>
            </a:r>
            <a:r>
              <a:rPr lang="ru-RU" b="1" dirty="0">
                <a:solidFill>
                  <a:schemeClr val="bg1"/>
                </a:solidFill>
              </a:rPr>
              <a:t>ВАНДАЛЬНОЕ ИСПОЛНЕНИЕ</a:t>
            </a:r>
            <a:endParaRPr lang="en-US" b="1" dirty="0">
              <a:solidFill>
                <a:schemeClr val="bg1"/>
              </a:solidFill>
            </a:endParaRPr>
          </a:p>
          <a:p>
            <a:pPr algn="l"/>
            <a:endParaRPr lang="ru-RU" b="1" dirty="0">
              <a:solidFill>
                <a:schemeClr val="bg1"/>
              </a:solidFill>
            </a:endParaRPr>
          </a:p>
          <a:p>
            <a:pPr algn="l"/>
            <a:r>
              <a:rPr lang="en-US" b="1" dirty="0">
                <a:solidFill>
                  <a:schemeClr val="bg1"/>
                </a:solidFill>
              </a:rPr>
              <a:t>2.</a:t>
            </a:r>
            <a:r>
              <a:rPr lang="ru-RU" b="1" dirty="0">
                <a:solidFill>
                  <a:schemeClr val="bg1"/>
                </a:solidFill>
              </a:rPr>
              <a:t>ТЕМПЕРАТУРНЫЙ РЕЖИМ</a:t>
            </a:r>
          </a:p>
        </p:txBody>
      </p:sp>
      <p:sp>
        <p:nvSpPr>
          <p:cNvPr id="6" name="AutoShape 2" descr="https://apf.mail.ru/cgi-bin/readmsg/%D1%81%D1%82%D0%B0%D0%BD%D0%B4%D0%B0%D1%80%D1%82%D1%8B%204%D0%BC.JPG?id=14386010230000000409%3B0%3B2&amp;x-email=uolga%40bk.ru&amp;exif=1&amp;bs=1454628&amp;bl=1363767&amp;ct=image%2Fjpeg&amp;cn=%D1%81%D1%82%D0%B0%D0%BD%D0%B4%D0%B0%D1%80%D1%82%D1%8B%204%D0%BC.JPG&amp;cte=binary"/>
          <p:cNvSpPr>
            <a:spLocks noChangeAspect="1" noChangeArrowheads="1"/>
          </p:cNvSpPr>
          <p:nvPr/>
        </p:nvSpPr>
        <p:spPr bwMode="auto">
          <a:xfrm>
            <a:off x="63500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AutoShape 4" descr="https://apf.mail.ru/cgi-bin/readmsg/%D1%81%D1%82%D0%B0%D0%BD%D0%B4%D0%B0%D1%80%D1%82%D1%8B%204%D0%BC.JPG?id=14386010230000000409%3B0%3B2&amp;x-email=uolga%40bk.ru&amp;exif=1&amp;bs=1454628&amp;bl=1363767&amp;ct=image%2Fjpeg&amp;cn=%D1%81%D1%82%D0%B0%D0%BD%D0%B4%D0%B0%D1%80%D1%82%D1%8B%204%D0%BC.JPG&amp;cte=binary"/>
          <p:cNvSpPr>
            <a:spLocks noChangeAspect="1" noChangeArrowheads="1"/>
          </p:cNvSpPr>
          <p:nvPr/>
        </p:nvSpPr>
        <p:spPr bwMode="auto">
          <a:xfrm>
            <a:off x="215900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1" name="AutoShape 5" descr="https://docviewer.yandex.ru/htmlimage?id=1zezf-j27vs65fajqqgabku4s2b7cly2ry4nai4ygpsmitfw3e2tdmmazq1ck3sxg6n9e8oz03mlyzk34fozksoiklllz57t5edpipw0g&amp;name=image-jFp4k9Rtcwj75ZChPF.jpg&amp;uid=324684880"/>
          <p:cNvSpPr>
            <a:spLocks noChangeAspect="1" noChangeArrowheads="1"/>
          </p:cNvSpPr>
          <p:nvPr/>
        </p:nvSpPr>
        <p:spPr bwMode="auto">
          <a:xfrm>
            <a:off x="0" y="0"/>
            <a:ext cx="6505575" cy="6505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868679" y="754545"/>
            <a:ext cx="4162425" cy="6240589"/>
          </a:xfrm>
          <a:prstGeom prst="rect">
            <a:avLst/>
          </a:prstGeom>
          <a:effectLst>
            <a:glow rad="139700">
              <a:schemeClr val="accent2">
                <a:satMod val="175000"/>
                <a:alpha val="40000"/>
              </a:schemeClr>
            </a:glo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143000" cy="1143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2451557"/>
      </p:ext>
    </p:extLst>
  </p:cSld>
  <p:clrMapOvr>
    <a:masterClrMapping/>
  </p:clrMapOvr>
</p:sld>
</file>

<file path=ppt/theme/theme1.xml><?xml version="1.0" encoding="utf-8"?>
<a:theme xmlns:a="http://schemas.openxmlformats.org/drawingml/2006/main" name="Сектор">
  <a:themeElements>
    <a:clrScheme name="Сектор">
      <a:dk1>
        <a:sysClr val="windowText" lastClr="000000"/>
      </a:dk1>
      <a:lt1>
        <a:sysClr val="window" lastClr="FFFFFF"/>
      </a:lt1>
      <a:dk2>
        <a:srgbClr val="D06F1E"/>
      </a:dk2>
      <a:lt2>
        <a:srgbClr val="F0BE21"/>
      </a:lt2>
      <a:accent1>
        <a:srgbClr val="760603"/>
      </a:accent1>
      <a:accent2>
        <a:srgbClr val="9F761A"/>
      </a:accent2>
      <a:accent3>
        <a:srgbClr val="92A200"/>
      </a:accent3>
      <a:accent4>
        <a:srgbClr val="4AA157"/>
      </a:accent4>
      <a:accent5>
        <a:srgbClr val="46788D"/>
      </a:accent5>
      <a:accent6>
        <a:srgbClr val="A848A8"/>
      </a:accent6>
      <a:hlink>
        <a:srgbClr val="460402"/>
      </a:hlink>
      <a:folHlink>
        <a:srgbClr val="991111"/>
      </a:folHlink>
    </a:clrScheme>
    <a:fontScheme name="Сектор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Сектор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162000"/>
                <a:satMod val="200000"/>
                <a:lumMod val="124000"/>
              </a:schemeClr>
            </a:gs>
            <a:gs pos="100000">
              <a:schemeClr val="phClr">
                <a:shade val="96000"/>
                <a:hueMod val="88000"/>
                <a:satMod val="220000"/>
                <a:lumMod val="82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142000"/>
                <a:satMod val="200000"/>
                <a:lumMod val="118000"/>
              </a:schemeClr>
            </a:gs>
            <a:gs pos="100000">
              <a:schemeClr val="phClr">
                <a:shade val="92000"/>
                <a:hueMod val="22000"/>
                <a:satMod val="220000"/>
                <a:lumMod val="62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282EB108-EDE6-4B8E-957B-D4A69BF580E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3755</TotalTime>
  <Words>915</Words>
  <Application>Microsoft Office PowerPoint</Application>
  <PresentationFormat>Широкоэкранный</PresentationFormat>
  <Paragraphs>198</Paragraphs>
  <Slides>27</Slides>
  <Notes>24</Notes>
  <HiddenSlides>0</HiddenSlides>
  <MMClips>5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2" baseType="lpstr">
      <vt:lpstr>Arial</vt:lpstr>
      <vt:lpstr>Calibri</vt:lpstr>
      <vt:lpstr>Century Gothic</vt:lpstr>
      <vt:lpstr>Wingdings 3</vt:lpstr>
      <vt:lpstr>Сектор</vt:lpstr>
      <vt:lpstr> Шлагбаумы ФАНТОМ</vt:lpstr>
      <vt:lpstr>Преимущества</vt:lpstr>
      <vt:lpstr>Главные преимущества</vt:lpstr>
      <vt:lpstr>Главные преимущества</vt:lpstr>
      <vt:lpstr>Главные преимущества</vt:lpstr>
      <vt:lpstr>Главные преимущества</vt:lpstr>
      <vt:lpstr>Главные преимущества</vt:lpstr>
      <vt:lpstr>Преимущества</vt:lpstr>
      <vt:lpstr>Важные преимущества</vt:lpstr>
      <vt:lpstr>Важные преимущества</vt:lpstr>
      <vt:lpstr>Важные преимущества</vt:lpstr>
      <vt:lpstr>Надежная электроника</vt:lpstr>
      <vt:lpstr>Гибкость интеграции</vt:lpstr>
      <vt:lpstr>«Комфортные» преимущества </vt:lpstr>
      <vt:lpstr>«Комфортные» преимущества </vt:lpstr>
      <vt:lpstr>«Комфортные» преимущества </vt:lpstr>
      <vt:lpstr>Модельный ряд</vt:lpstr>
      <vt:lpstr>Презентация PowerPoint</vt:lpstr>
      <vt:lpstr>Автоматический шлагбаум  ФАНТОМ Лайт </vt:lpstr>
      <vt:lpstr>Презентация PowerPoint</vt:lpstr>
      <vt:lpstr>Презентация PowerPoint</vt:lpstr>
      <vt:lpstr>Презентация PowerPoint</vt:lpstr>
      <vt:lpstr>Презентация PowerPoint</vt:lpstr>
      <vt:lpstr>Перекрыватель пассажиропотока </vt:lpstr>
      <vt:lpstr>Презентация PowerPoint</vt:lpstr>
      <vt:lpstr>Презентация PowerPoint</vt:lpstr>
      <vt:lpstr>Удачных продаж!!!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Шлагбаумы ФОРС</dc:title>
  <dc:creator>Виктор Латюк</dc:creator>
  <cp:lastModifiedBy>Виктор Латюк</cp:lastModifiedBy>
  <cp:revision>150</cp:revision>
  <dcterms:created xsi:type="dcterms:W3CDTF">2015-02-21T08:51:42Z</dcterms:created>
  <dcterms:modified xsi:type="dcterms:W3CDTF">2018-07-09T10:07:26Z</dcterms:modified>
</cp:coreProperties>
</file>